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57"/>
  </p:notesMasterIdLst>
  <p:handoutMasterIdLst>
    <p:handoutMasterId r:id="rId58"/>
  </p:handoutMasterIdLst>
  <p:sldIdLst>
    <p:sldId id="256" r:id="rId2"/>
    <p:sldId id="315" r:id="rId3"/>
    <p:sldId id="316" r:id="rId4"/>
    <p:sldId id="318" r:id="rId5"/>
    <p:sldId id="258" r:id="rId6"/>
    <p:sldId id="320" r:id="rId7"/>
    <p:sldId id="321" r:id="rId8"/>
    <p:sldId id="273" r:id="rId9"/>
    <p:sldId id="260" r:id="rId10"/>
    <p:sldId id="274" r:id="rId11"/>
    <p:sldId id="275" r:id="rId12"/>
    <p:sldId id="323" r:id="rId13"/>
    <p:sldId id="328" r:id="rId14"/>
    <p:sldId id="326" r:id="rId15"/>
    <p:sldId id="324" r:id="rId16"/>
    <p:sldId id="264" r:id="rId17"/>
    <p:sldId id="325" r:id="rId18"/>
    <p:sldId id="277" r:id="rId19"/>
    <p:sldId id="278" r:id="rId20"/>
    <p:sldId id="279" r:id="rId21"/>
    <p:sldId id="280" r:id="rId22"/>
    <p:sldId id="281" r:id="rId23"/>
    <p:sldId id="295" r:id="rId24"/>
    <p:sldId id="282" r:id="rId25"/>
    <p:sldId id="283" r:id="rId26"/>
    <p:sldId id="284" r:id="rId27"/>
    <p:sldId id="285" r:id="rId28"/>
    <p:sldId id="286" r:id="rId29"/>
    <p:sldId id="287" r:id="rId30"/>
    <p:sldId id="294" r:id="rId31"/>
    <p:sldId id="289" r:id="rId32"/>
    <p:sldId id="290" r:id="rId33"/>
    <p:sldId id="291" r:id="rId34"/>
    <p:sldId id="292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267" r:id="rId54"/>
    <p:sldId id="261" r:id="rId55"/>
    <p:sldId id="327" r:id="rId56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90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2FFDA-554F-4642-8EFC-1323257CD9EC}" type="doc">
      <dgm:prSet loTypeId="urn:microsoft.com/office/officeart/2005/8/layout/vList2" loCatId="Inbox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D8B2001B-30B0-40EC-B52D-F26D9839BB40}">
      <dgm:prSet custT="1"/>
      <dgm:spPr/>
      <dgm:t>
        <a:bodyPr/>
        <a:lstStyle/>
        <a:p>
          <a:r>
            <a:rPr lang="en-US" sz="2800" b="1" i="0" dirty="0">
              <a:solidFill>
                <a:schemeClr val="bg1"/>
              </a:solidFill>
            </a:rPr>
            <a:t>Version: IOP 4.2</a:t>
          </a:r>
          <a:endParaRPr lang="en-US" sz="2800" dirty="0">
            <a:solidFill>
              <a:schemeClr val="bg1"/>
            </a:solidFill>
          </a:endParaRPr>
        </a:p>
      </dgm:t>
    </dgm:pt>
    <dgm:pt modelId="{058B0D40-65A2-4E04-A3DA-B3C06C69882F}" type="parTrans" cxnId="{B15BF218-22B1-4439-AE9F-CD0D3F296CAD}">
      <dgm:prSet/>
      <dgm:spPr/>
      <dgm:t>
        <a:bodyPr/>
        <a:lstStyle/>
        <a:p>
          <a:endParaRPr lang="en-US"/>
        </a:p>
      </dgm:t>
    </dgm:pt>
    <dgm:pt modelId="{30BA8236-1111-42DD-8C10-D03D9ACEE763}" type="sibTrans" cxnId="{B15BF218-22B1-4439-AE9F-CD0D3F296CAD}">
      <dgm:prSet phldrT="1" phldr="0"/>
      <dgm:spPr/>
      <dgm:t>
        <a:bodyPr/>
        <a:lstStyle/>
        <a:p>
          <a:endParaRPr lang="en-US"/>
        </a:p>
      </dgm:t>
    </dgm:pt>
    <dgm:pt modelId="{661D8D55-54B1-4B9B-93CA-DD2C189A3438}">
      <dgm:prSet custT="1"/>
      <dgm:spPr/>
      <dgm:t>
        <a:bodyPr/>
        <a:lstStyle/>
        <a:p>
          <a:r>
            <a:rPr lang="en-US" sz="2800" b="1" i="0" dirty="0">
              <a:solidFill>
                <a:schemeClr val="bg1"/>
              </a:solidFill>
            </a:rPr>
            <a:t>Number of Nodes: 1 DATA NODE</a:t>
          </a:r>
          <a:endParaRPr lang="en-US" sz="2800" dirty="0">
            <a:solidFill>
              <a:schemeClr val="bg1"/>
            </a:solidFill>
          </a:endParaRPr>
        </a:p>
      </dgm:t>
    </dgm:pt>
    <dgm:pt modelId="{48F62094-5DAB-4927-9497-6F15430A8E85}" type="parTrans" cxnId="{3E62A75B-CA3F-4B60-9190-05D1EDBE6FAB}">
      <dgm:prSet/>
      <dgm:spPr/>
      <dgm:t>
        <a:bodyPr/>
        <a:lstStyle/>
        <a:p>
          <a:endParaRPr lang="en-US"/>
        </a:p>
      </dgm:t>
    </dgm:pt>
    <dgm:pt modelId="{A7116440-14BC-421E-BAD8-5917AF78192D}" type="sibTrans" cxnId="{3E62A75B-CA3F-4B60-9190-05D1EDBE6FAB}">
      <dgm:prSet phldrT="2" phldr="0"/>
      <dgm:spPr/>
      <dgm:t>
        <a:bodyPr/>
        <a:lstStyle/>
        <a:p>
          <a:endParaRPr lang="en-US"/>
        </a:p>
      </dgm:t>
    </dgm:pt>
    <dgm:pt modelId="{44E3D6C8-CFD2-44E3-8898-CD0728A78F4F}">
      <dgm:prSet custT="1"/>
      <dgm:spPr/>
      <dgm:t>
        <a:bodyPr/>
        <a:lstStyle/>
        <a:p>
          <a:r>
            <a:rPr lang="en-US" sz="2800" b="1" i="0" dirty="0">
              <a:solidFill>
                <a:schemeClr val="bg1"/>
              </a:solidFill>
            </a:rPr>
            <a:t>Memory Size: 24 GB RAM</a:t>
          </a:r>
          <a:endParaRPr lang="en-US" sz="2800" dirty="0">
            <a:solidFill>
              <a:schemeClr val="bg1"/>
            </a:solidFill>
          </a:endParaRPr>
        </a:p>
      </dgm:t>
    </dgm:pt>
    <dgm:pt modelId="{C1236D7F-A2A8-4C7C-B65A-F445D587686D}" type="parTrans" cxnId="{3D2C01EF-E275-4167-92DD-E6A6C4EECEC1}">
      <dgm:prSet/>
      <dgm:spPr/>
      <dgm:t>
        <a:bodyPr/>
        <a:lstStyle/>
        <a:p>
          <a:endParaRPr lang="en-US"/>
        </a:p>
      </dgm:t>
    </dgm:pt>
    <dgm:pt modelId="{D590AFAC-B47B-4D40-A238-DB23BDDD55AB}" type="sibTrans" cxnId="{3D2C01EF-E275-4167-92DD-E6A6C4EECEC1}">
      <dgm:prSet phldrT="3" phldr="0"/>
      <dgm:spPr/>
      <dgm:t>
        <a:bodyPr/>
        <a:lstStyle/>
        <a:p>
          <a:endParaRPr lang="en-US"/>
        </a:p>
      </dgm:t>
    </dgm:pt>
    <dgm:pt modelId="{00725EBD-090A-4FBA-B7C4-4FDA68FB97D6}">
      <dgm:prSet custT="1"/>
      <dgm:spPr/>
      <dgm:t>
        <a:bodyPr/>
        <a:lstStyle/>
        <a:p>
          <a:r>
            <a:rPr lang="en-US" sz="2800" b="1" i="0" dirty="0">
              <a:solidFill>
                <a:schemeClr val="bg1"/>
              </a:solidFill>
            </a:rPr>
            <a:t>Number of CPUs: 4 VCPU</a:t>
          </a:r>
          <a:endParaRPr lang="en-US" sz="2800" dirty="0">
            <a:solidFill>
              <a:schemeClr val="bg1"/>
            </a:solidFill>
          </a:endParaRPr>
        </a:p>
      </dgm:t>
    </dgm:pt>
    <dgm:pt modelId="{81980211-C903-42B0-9631-DACEB1475680}" type="parTrans" cxnId="{7EFA62BE-91EC-410F-859F-A8A0B0FA3A1F}">
      <dgm:prSet/>
      <dgm:spPr/>
      <dgm:t>
        <a:bodyPr/>
        <a:lstStyle/>
        <a:p>
          <a:endParaRPr lang="en-US"/>
        </a:p>
      </dgm:t>
    </dgm:pt>
    <dgm:pt modelId="{DCA5CEC5-8C1F-4699-86D1-6F05FA365ED8}" type="sibTrans" cxnId="{7EFA62BE-91EC-410F-859F-A8A0B0FA3A1F}">
      <dgm:prSet phldrT="4" phldr="0"/>
      <dgm:spPr/>
      <dgm:t>
        <a:bodyPr/>
        <a:lstStyle/>
        <a:p>
          <a:endParaRPr lang="en-US"/>
        </a:p>
      </dgm:t>
    </dgm:pt>
    <dgm:pt modelId="{125CD990-D99F-4A23-A466-E22B9E29EE39}">
      <dgm:prSet custT="1"/>
      <dgm:spPr/>
      <dgm:t>
        <a:bodyPr/>
        <a:lstStyle/>
        <a:p>
          <a:r>
            <a:rPr lang="en-US" sz="2800" b="1" i="0" dirty="0">
              <a:solidFill>
                <a:schemeClr val="bg1"/>
              </a:solidFill>
            </a:rPr>
            <a:t>DATA DISK: 1TB SATA</a:t>
          </a:r>
          <a:endParaRPr lang="en-US" sz="2800" dirty="0">
            <a:solidFill>
              <a:schemeClr val="bg1"/>
            </a:solidFill>
          </a:endParaRPr>
        </a:p>
      </dgm:t>
    </dgm:pt>
    <dgm:pt modelId="{FB4E69B1-BAE9-4F0C-A32F-47B5EF29B405}" type="parTrans" cxnId="{86DCE061-CEAA-4FAC-B61F-EF133AADB4BF}">
      <dgm:prSet/>
      <dgm:spPr/>
      <dgm:t>
        <a:bodyPr/>
        <a:lstStyle/>
        <a:p>
          <a:endParaRPr lang="en-US"/>
        </a:p>
      </dgm:t>
    </dgm:pt>
    <dgm:pt modelId="{AC6BC1B8-C48B-4810-B37A-551461BE3335}" type="sibTrans" cxnId="{86DCE061-CEAA-4FAC-B61F-EF133AADB4BF}">
      <dgm:prSet phldrT="5" phldr="0"/>
      <dgm:spPr/>
      <dgm:t>
        <a:bodyPr/>
        <a:lstStyle/>
        <a:p>
          <a:endParaRPr lang="en-US"/>
        </a:p>
      </dgm:t>
    </dgm:pt>
    <dgm:pt modelId="{513047B6-0300-4723-9BC0-4061CDDC41B3}">
      <dgm:prSet custT="1"/>
      <dgm:spPr/>
      <dgm:t>
        <a:bodyPr/>
        <a:lstStyle/>
        <a:p>
          <a:r>
            <a:rPr lang="en-US" sz="2800" b="1" i="0" dirty="0">
              <a:solidFill>
                <a:schemeClr val="bg1"/>
              </a:solidFill>
            </a:rPr>
            <a:t>Number of Nodes: 1 MANAGEMENT NODE</a:t>
          </a:r>
          <a:endParaRPr lang="en-US" sz="2800" dirty="0">
            <a:solidFill>
              <a:schemeClr val="bg1"/>
            </a:solidFill>
          </a:endParaRPr>
        </a:p>
      </dgm:t>
    </dgm:pt>
    <dgm:pt modelId="{A48806D7-EF50-413C-9604-AE2078521E2F}" type="parTrans" cxnId="{98E49131-1BEA-41AB-B777-1F7336C73C3E}">
      <dgm:prSet/>
      <dgm:spPr/>
      <dgm:t>
        <a:bodyPr/>
        <a:lstStyle/>
        <a:p>
          <a:endParaRPr lang="en-US"/>
        </a:p>
      </dgm:t>
    </dgm:pt>
    <dgm:pt modelId="{65F8C29B-AA3D-4006-8E89-E2134097E5D8}" type="sibTrans" cxnId="{98E49131-1BEA-41AB-B777-1F7336C73C3E}">
      <dgm:prSet phldrT="6" phldr="0"/>
      <dgm:spPr/>
      <dgm:t>
        <a:bodyPr/>
        <a:lstStyle/>
        <a:p>
          <a:endParaRPr lang="en-US"/>
        </a:p>
      </dgm:t>
    </dgm:pt>
    <dgm:pt modelId="{96AE1395-D2DB-4B4C-8D44-2B6823A2B44D}">
      <dgm:prSet custT="1"/>
      <dgm:spPr/>
      <dgm:t>
        <a:bodyPr/>
        <a:lstStyle/>
        <a:p>
          <a:r>
            <a:rPr lang="en-US" sz="2800" b="1" i="0" dirty="0">
              <a:solidFill>
                <a:schemeClr val="bg1"/>
              </a:solidFill>
            </a:rPr>
            <a:t>Memory Size: 48 GB RAM</a:t>
          </a:r>
          <a:endParaRPr lang="en-US" sz="2800" dirty="0">
            <a:solidFill>
              <a:schemeClr val="bg1"/>
            </a:solidFill>
          </a:endParaRPr>
        </a:p>
      </dgm:t>
    </dgm:pt>
    <dgm:pt modelId="{E1E6FE86-727D-457A-AF14-CDBC3739F230}" type="parTrans" cxnId="{D12F71F5-915B-4163-9084-A686572CD279}">
      <dgm:prSet/>
      <dgm:spPr/>
      <dgm:t>
        <a:bodyPr/>
        <a:lstStyle/>
        <a:p>
          <a:endParaRPr lang="en-US"/>
        </a:p>
      </dgm:t>
    </dgm:pt>
    <dgm:pt modelId="{C303CEEB-3CC4-45C5-9225-41AD69EDC4F9}" type="sibTrans" cxnId="{D12F71F5-915B-4163-9084-A686572CD279}">
      <dgm:prSet phldrT="7" phldr="0"/>
      <dgm:spPr/>
      <dgm:t>
        <a:bodyPr/>
        <a:lstStyle/>
        <a:p>
          <a:endParaRPr lang="en-US"/>
        </a:p>
      </dgm:t>
    </dgm:pt>
    <dgm:pt modelId="{061D34CF-1674-4557-9D65-9D83B2A00DF4}">
      <dgm:prSet custT="1"/>
      <dgm:spPr/>
      <dgm:t>
        <a:bodyPr/>
        <a:lstStyle/>
        <a:p>
          <a:r>
            <a:rPr lang="en-US" sz="2800" b="1" i="0" dirty="0">
              <a:solidFill>
                <a:schemeClr val="bg1"/>
              </a:solidFill>
            </a:rPr>
            <a:t>Number of CPU: 12 VCPU</a:t>
          </a:r>
          <a:endParaRPr lang="en-US" sz="2800" dirty="0">
            <a:solidFill>
              <a:schemeClr val="bg1"/>
            </a:solidFill>
          </a:endParaRPr>
        </a:p>
      </dgm:t>
    </dgm:pt>
    <dgm:pt modelId="{698CF839-4900-4B4A-B93E-433D1EAF9F8F}" type="parTrans" cxnId="{3F9870CB-6713-4A13-814E-8AC9A43EBDFA}">
      <dgm:prSet/>
      <dgm:spPr/>
      <dgm:t>
        <a:bodyPr/>
        <a:lstStyle/>
        <a:p>
          <a:endParaRPr lang="en-US"/>
        </a:p>
      </dgm:t>
    </dgm:pt>
    <dgm:pt modelId="{A0296E70-6BDC-41B2-9C78-2B0822623D95}" type="sibTrans" cxnId="{3F9870CB-6713-4A13-814E-8AC9A43EBDFA}">
      <dgm:prSet phldrT="8" phldr="0"/>
      <dgm:spPr/>
      <dgm:t>
        <a:bodyPr/>
        <a:lstStyle/>
        <a:p>
          <a:endParaRPr lang="en-US"/>
        </a:p>
      </dgm:t>
    </dgm:pt>
    <dgm:pt modelId="{A6B7C94F-D557-4CFB-BAAF-74A1737225F7}" type="pres">
      <dgm:prSet presAssocID="{33F2FFDA-554F-4642-8EFC-1323257CD9E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9A979D-4509-4A4C-9C0F-B2A1609085FA}" type="pres">
      <dgm:prSet presAssocID="{D8B2001B-30B0-40EC-B52D-F26D9839BB40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6AE9AB-03D7-4032-9CEE-E66DE9F622DD}" type="pres">
      <dgm:prSet presAssocID="{30BA8236-1111-42DD-8C10-D03D9ACEE763}" presName="spacer" presStyleCnt="0"/>
      <dgm:spPr/>
    </dgm:pt>
    <dgm:pt modelId="{FAFD09F5-D885-4701-8F0A-38CB5B90FA49}" type="pres">
      <dgm:prSet presAssocID="{661D8D55-54B1-4B9B-93CA-DD2C189A3438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5DCD97-F564-402A-B9FC-88F3BE249181}" type="pres">
      <dgm:prSet presAssocID="{A7116440-14BC-421E-BAD8-5917AF78192D}" presName="spacer" presStyleCnt="0"/>
      <dgm:spPr/>
    </dgm:pt>
    <dgm:pt modelId="{0324DBF1-872A-4AF7-8343-E45BD005F0C2}" type="pres">
      <dgm:prSet presAssocID="{44E3D6C8-CFD2-44E3-8898-CD0728A78F4F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126AD5-61A1-46C3-ADD6-70CEE36D8D7D}" type="pres">
      <dgm:prSet presAssocID="{D590AFAC-B47B-4D40-A238-DB23BDDD55AB}" presName="spacer" presStyleCnt="0"/>
      <dgm:spPr/>
    </dgm:pt>
    <dgm:pt modelId="{0FB3B827-8111-48BF-9CD8-3998A7510D3C}" type="pres">
      <dgm:prSet presAssocID="{00725EBD-090A-4FBA-B7C4-4FDA68FB97D6}" presName="parentText" presStyleLbl="node1" presStyleIdx="3" presStyleCnt="8" custLinFactNeighborX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354771-A1D7-4BAF-919A-A51F79F12F3B}" type="pres">
      <dgm:prSet presAssocID="{DCA5CEC5-8C1F-4699-86D1-6F05FA365ED8}" presName="spacer" presStyleCnt="0"/>
      <dgm:spPr/>
    </dgm:pt>
    <dgm:pt modelId="{B94AB42A-8121-4A30-BAD0-C3AF4412B07C}" type="pres">
      <dgm:prSet presAssocID="{125CD990-D99F-4A23-A466-E22B9E29EE39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349FF7-EFE4-4CFF-A664-81B5834F5E0E}" type="pres">
      <dgm:prSet presAssocID="{AC6BC1B8-C48B-4810-B37A-551461BE3335}" presName="spacer" presStyleCnt="0"/>
      <dgm:spPr/>
    </dgm:pt>
    <dgm:pt modelId="{DC6EC4A6-08CD-4E16-9FE3-72D2D4831FE7}" type="pres">
      <dgm:prSet presAssocID="{513047B6-0300-4723-9BC0-4061CDDC41B3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336BD0-893F-45A5-A147-26BC6E782223}" type="pres">
      <dgm:prSet presAssocID="{65F8C29B-AA3D-4006-8E89-E2134097E5D8}" presName="spacer" presStyleCnt="0"/>
      <dgm:spPr/>
    </dgm:pt>
    <dgm:pt modelId="{A79774E6-0520-4ADD-A16D-ED2212E86AD4}" type="pres">
      <dgm:prSet presAssocID="{96AE1395-D2DB-4B4C-8D44-2B6823A2B44D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76710-8903-4654-AE4F-02C9F5CFCBDD}" type="pres">
      <dgm:prSet presAssocID="{C303CEEB-3CC4-45C5-9225-41AD69EDC4F9}" presName="spacer" presStyleCnt="0"/>
      <dgm:spPr/>
    </dgm:pt>
    <dgm:pt modelId="{542239B0-15D1-4A24-BC3D-C00DAB809F76}" type="pres">
      <dgm:prSet presAssocID="{061D34CF-1674-4557-9D65-9D83B2A00DF4}" presName="parentText" presStyleLbl="node1" presStyleIdx="7" presStyleCnt="8" custLinFactNeighborX="-5000" custLinFactNeighborY="-1603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0EB4C-BB17-424A-9553-7387D8551E08}" type="presOf" srcId="{33F2FFDA-554F-4642-8EFC-1323257CD9EC}" destId="{A6B7C94F-D557-4CFB-BAAF-74A1737225F7}" srcOrd="0" destOrd="0" presId="urn:microsoft.com/office/officeart/2005/8/layout/vList2"/>
    <dgm:cxn modelId="{4F3F8F6F-33DC-4496-9FE3-DB142AEAAF71}" type="presOf" srcId="{00725EBD-090A-4FBA-B7C4-4FDA68FB97D6}" destId="{0FB3B827-8111-48BF-9CD8-3998A7510D3C}" srcOrd="0" destOrd="0" presId="urn:microsoft.com/office/officeart/2005/8/layout/vList2"/>
    <dgm:cxn modelId="{82061626-1FED-4E82-933C-5E4C6553C5EF}" type="presOf" srcId="{513047B6-0300-4723-9BC0-4061CDDC41B3}" destId="{DC6EC4A6-08CD-4E16-9FE3-72D2D4831FE7}" srcOrd="0" destOrd="0" presId="urn:microsoft.com/office/officeart/2005/8/layout/vList2"/>
    <dgm:cxn modelId="{3D2C01EF-E275-4167-92DD-E6A6C4EECEC1}" srcId="{33F2FFDA-554F-4642-8EFC-1323257CD9EC}" destId="{44E3D6C8-CFD2-44E3-8898-CD0728A78F4F}" srcOrd="2" destOrd="0" parTransId="{C1236D7F-A2A8-4C7C-B65A-F445D587686D}" sibTransId="{D590AFAC-B47B-4D40-A238-DB23BDDD55AB}"/>
    <dgm:cxn modelId="{98E49131-1BEA-41AB-B777-1F7336C73C3E}" srcId="{33F2FFDA-554F-4642-8EFC-1323257CD9EC}" destId="{513047B6-0300-4723-9BC0-4061CDDC41B3}" srcOrd="5" destOrd="0" parTransId="{A48806D7-EF50-413C-9604-AE2078521E2F}" sibTransId="{65F8C29B-AA3D-4006-8E89-E2134097E5D8}"/>
    <dgm:cxn modelId="{86DCE061-CEAA-4FAC-B61F-EF133AADB4BF}" srcId="{33F2FFDA-554F-4642-8EFC-1323257CD9EC}" destId="{125CD990-D99F-4A23-A466-E22B9E29EE39}" srcOrd="4" destOrd="0" parTransId="{FB4E69B1-BAE9-4F0C-A32F-47B5EF29B405}" sibTransId="{AC6BC1B8-C48B-4810-B37A-551461BE3335}"/>
    <dgm:cxn modelId="{0737B2D1-56A6-432C-AAEA-7E81B159C039}" type="presOf" srcId="{44E3D6C8-CFD2-44E3-8898-CD0728A78F4F}" destId="{0324DBF1-872A-4AF7-8343-E45BD005F0C2}" srcOrd="0" destOrd="0" presId="urn:microsoft.com/office/officeart/2005/8/layout/vList2"/>
    <dgm:cxn modelId="{EF5B9A1D-A255-45EC-A079-810672D05327}" type="presOf" srcId="{D8B2001B-30B0-40EC-B52D-F26D9839BB40}" destId="{219A979D-4509-4A4C-9C0F-B2A1609085FA}" srcOrd="0" destOrd="0" presId="urn:microsoft.com/office/officeart/2005/8/layout/vList2"/>
    <dgm:cxn modelId="{EC9CFE4B-2DDC-41D2-ADFD-97870256D267}" type="presOf" srcId="{125CD990-D99F-4A23-A466-E22B9E29EE39}" destId="{B94AB42A-8121-4A30-BAD0-C3AF4412B07C}" srcOrd="0" destOrd="0" presId="urn:microsoft.com/office/officeart/2005/8/layout/vList2"/>
    <dgm:cxn modelId="{3E39FD9B-54B0-4DB3-838A-A5200D7460C7}" type="presOf" srcId="{96AE1395-D2DB-4B4C-8D44-2B6823A2B44D}" destId="{A79774E6-0520-4ADD-A16D-ED2212E86AD4}" srcOrd="0" destOrd="0" presId="urn:microsoft.com/office/officeart/2005/8/layout/vList2"/>
    <dgm:cxn modelId="{7EFA62BE-91EC-410F-859F-A8A0B0FA3A1F}" srcId="{33F2FFDA-554F-4642-8EFC-1323257CD9EC}" destId="{00725EBD-090A-4FBA-B7C4-4FDA68FB97D6}" srcOrd="3" destOrd="0" parTransId="{81980211-C903-42B0-9631-DACEB1475680}" sibTransId="{DCA5CEC5-8C1F-4699-86D1-6F05FA365ED8}"/>
    <dgm:cxn modelId="{3B0634C3-D2EC-44F8-B5CB-C3B4D18D3337}" type="presOf" srcId="{661D8D55-54B1-4B9B-93CA-DD2C189A3438}" destId="{FAFD09F5-D885-4701-8F0A-38CB5B90FA49}" srcOrd="0" destOrd="0" presId="urn:microsoft.com/office/officeart/2005/8/layout/vList2"/>
    <dgm:cxn modelId="{B15BF218-22B1-4439-AE9F-CD0D3F296CAD}" srcId="{33F2FFDA-554F-4642-8EFC-1323257CD9EC}" destId="{D8B2001B-30B0-40EC-B52D-F26D9839BB40}" srcOrd="0" destOrd="0" parTransId="{058B0D40-65A2-4E04-A3DA-B3C06C69882F}" sibTransId="{30BA8236-1111-42DD-8C10-D03D9ACEE763}"/>
    <dgm:cxn modelId="{DF5AFC76-17BB-4ED3-9F49-F34711095801}" type="presOf" srcId="{061D34CF-1674-4557-9D65-9D83B2A00DF4}" destId="{542239B0-15D1-4A24-BC3D-C00DAB809F76}" srcOrd="0" destOrd="0" presId="urn:microsoft.com/office/officeart/2005/8/layout/vList2"/>
    <dgm:cxn modelId="{3F9870CB-6713-4A13-814E-8AC9A43EBDFA}" srcId="{33F2FFDA-554F-4642-8EFC-1323257CD9EC}" destId="{061D34CF-1674-4557-9D65-9D83B2A00DF4}" srcOrd="7" destOrd="0" parTransId="{698CF839-4900-4B4A-B93E-433D1EAF9F8F}" sibTransId="{A0296E70-6BDC-41B2-9C78-2B0822623D95}"/>
    <dgm:cxn modelId="{D12F71F5-915B-4163-9084-A686572CD279}" srcId="{33F2FFDA-554F-4642-8EFC-1323257CD9EC}" destId="{96AE1395-D2DB-4B4C-8D44-2B6823A2B44D}" srcOrd="6" destOrd="0" parTransId="{E1E6FE86-727D-457A-AF14-CDBC3739F230}" sibTransId="{C303CEEB-3CC4-45C5-9225-41AD69EDC4F9}"/>
    <dgm:cxn modelId="{3E62A75B-CA3F-4B60-9190-05D1EDBE6FAB}" srcId="{33F2FFDA-554F-4642-8EFC-1323257CD9EC}" destId="{661D8D55-54B1-4B9B-93CA-DD2C189A3438}" srcOrd="1" destOrd="0" parTransId="{48F62094-5DAB-4927-9497-6F15430A8E85}" sibTransId="{A7116440-14BC-421E-BAD8-5917AF78192D}"/>
    <dgm:cxn modelId="{F7CDA365-8008-4FEA-91C7-37089F9628B6}" type="presParOf" srcId="{A6B7C94F-D557-4CFB-BAAF-74A1737225F7}" destId="{219A979D-4509-4A4C-9C0F-B2A1609085FA}" srcOrd="0" destOrd="0" presId="urn:microsoft.com/office/officeart/2005/8/layout/vList2"/>
    <dgm:cxn modelId="{9E61D026-B41D-400F-9C9C-AA668C3F4432}" type="presParOf" srcId="{A6B7C94F-D557-4CFB-BAAF-74A1737225F7}" destId="{E56AE9AB-03D7-4032-9CEE-E66DE9F622DD}" srcOrd="1" destOrd="0" presId="urn:microsoft.com/office/officeart/2005/8/layout/vList2"/>
    <dgm:cxn modelId="{D85F302C-D41C-4FF5-A002-7ABBD6F92E1B}" type="presParOf" srcId="{A6B7C94F-D557-4CFB-BAAF-74A1737225F7}" destId="{FAFD09F5-D885-4701-8F0A-38CB5B90FA49}" srcOrd="2" destOrd="0" presId="urn:microsoft.com/office/officeart/2005/8/layout/vList2"/>
    <dgm:cxn modelId="{A4E8778B-805D-4EC4-B67D-42720EB331C8}" type="presParOf" srcId="{A6B7C94F-D557-4CFB-BAAF-74A1737225F7}" destId="{925DCD97-F564-402A-B9FC-88F3BE249181}" srcOrd="3" destOrd="0" presId="urn:microsoft.com/office/officeart/2005/8/layout/vList2"/>
    <dgm:cxn modelId="{656EC1B8-EEB8-49A7-B915-9051322AA5E7}" type="presParOf" srcId="{A6B7C94F-D557-4CFB-BAAF-74A1737225F7}" destId="{0324DBF1-872A-4AF7-8343-E45BD005F0C2}" srcOrd="4" destOrd="0" presId="urn:microsoft.com/office/officeart/2005/8/layout/vList2"/>
    <dgm:cxn modelId="{E0E9286F-67AD-4F39-B851-2B9F1055FD02}" type="presParOf" srcId="{A6B7C94F-D557-4CFB-BAAF-74A1737225F7}" destId="{21126AD5-61A1-46C3-ADD6-70CEE36D8D7D}" srcOrd="5" destOrd="0" presId="urn:microsoft.com/office/officeart/2005/8/layout/vList2"/>
    <dgm:cxn modelId="{8E159A0E-73D9-456E-99EB-E1B206FAF95F}" type="presParOf" srcId="{A6B7C94F-D557-4CFB-BAAF-74A1737225F7}" destId="{0FB3B827-8111-48BF-9CD8-3998A7510D3C}" srcOrd="6" destOrd="0" presId="urn:microsoft.com/office/officeart/2005/8/layout/vList2"/>
    <dgm:cxn modelId="{548E2338-326C-443E-A68D-8F9FBC8462F6}" type="presParOf" srcId="{A6B7C94F-D557-4CFB-BAAF-74A1737225F7}" destId="{2F354771-A1D7-4BAF-919A-A51F79F12F3B}" srcOrd="7" destOrd="0" presId="urn:microsoft.com/office/officeart/2005/8/layout/vList2"/>
    <dgm:cxn modelId="{056B41B6-9620-40E1-BBEB-F29EFA69E32B}" type="presParOf" srcId="{A6B7C94F-D557-4CFB-BAAF-74A1737225F7}" destId="{B94AB42A-8121-4A30-BAD0-C3AF4412B07C}" srcOrd="8" destOrd="0" presId="urn:microsoft.com/office/officeart/2005/8/layout/vList2"/>
    <dgm:cxn modelId="{B4CB42BC-9EAC-462B-B89B-AB521EDC6AAA}" type="presParOf" srcId="{A6B7C94F-D557-4CFB-BAAF-74A1737225F7}" destId="{5A349FF7-EFE4-4CFF-A664-81B5834F5E0E}" srcOrd="9" destOrd="0" presId="urn:microsoft.com/office/officeart/2005/8/layout/vList2"/>
    <dgm:cxn modelId="{6B85C9F7-D99F-4EA5-95DC-BBFAED820B54}" type="presParOf" srcId="{A6B7C94F-D557-4CFB-BAAF-74A1737225F7}" destId="{DC6EC4A6-08CD-4E16-9FE3-72D2D4831FE7}" srcOrd="10" destOrd="0" presId="urn:microsoft.com/office/officeart/2005/8/layout/vList2"/>
    <dgm:cxn modelId="{F17C71F2-5098-4BA8-AEDB-B05493FD2D16}" type="presParOf" srcId="{A6B7C94F-D557-4CFB-BAAF-74A1737225F7}" destId="{AE336BD0-893F-45A5-A147-26BC6E782223}" srcOrd="11" destOrd="0" presId="urn:microsoft.com/office/officeart/2005/8/layout/vList2"/>
    <dgm:cxn modelId="{9A276865-50C3-43EF-844C-98B60B2F753F}" type="presParOf" srcId="{A6B7C94F-D557-4CFB-BAAF-74A1737225F7}" destId="{A79774E6-0520-4ADD-A16D-ED2212E86AD4}" srcOrd="12" destOrd="0" presId="urn:microsoft.com/office/officeart/2005/8/layout/vList2"/>
    <dgm:cxn modelId="{2A23342F-309E-499E-A33F-77CE9ECC8058}" type="presParOf" srcId="{A6B7C94F-D557-4CFB-BAAF-74A1737225F7}" destId="{D3876710-8903-4654-AE4F-02C9F5CFCBDD}" srcOrd="13" destOrd="0" presId="urn:microsoft.com/office/officeart/2005/8/layout/vList2"/>
    <dgm:cxn modelId="{E10AA529-BC0B-4197-8BF9-147E53089BB7}" type="presParOf" srcId="{A6B7C94F-D557-4CFB-BAAF-74A1737225F7}" destId="{542239B0-15D1-4A24-BC3D-C00DAB809F76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9A979D-4509-4A4C-9C0F-B2A1609085FA}">
      <dsp:nvSpPr>
        <dsp:cNvPr id="0" name=""/>
        <dsp:cNvSpPr/>
      </dsp:nvSpPr>
      <dsp:spPr>
        <a:xfrm>
          <a:off x="0" y="473"/>
          <a:ext cx="10973803" cy="582509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i="0" kern="1200" dirty="0">
              <a:solidFill>
                <a:schemeClr val="bg1"/>
              </a:solidFill>
            </a:rPr>
            <a:t>Version: IOP 4.2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28436" y="28909"/>
        <a:ext cx="10916931" cy="525637"/>
      </dsp:txXfrm>
    </dsp:sp>
    <dsp:sp modelId="{FAFD09F5-D885-4701-8F0A-38CB5B90FA49}">
      <dsp:nvSpPr>
        <dsp:cNvPr id="0" name=""/>
        <dsp:cNvSpPr/>
      </dsp:nvSpPr>
      <dsp:spPr>
        <a:xfrm>
          <a:off x="0" y="595343"/>
          <a:ext cx="10973803" cy="582509"/>
        </a:xfrm>
        <a:prstGeom prst="roundRect">
          <a:avLst/>
        </a:prstGeom>
        <a:solidFill>
          <a:schemeClr val="accent1">
            <a:shade val="80000"/>
            <a:hueOff val="-5085"/>
            <a:satOff val="-6713"/>
            <a:lumOff val="500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i="0" kern="1200" dirty="0">
              <a:solidFill>
                <a:schemeClr val="bg1"/>
              </a:solidFill>
            </a:rPr>
            <a:t>Number of Nodes: 1 DATA NODE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28436" y="623779"/>
        <a:ext cx="10916931" cy="525637"/>
      </dsp:txXfrm>
    </dsp:sp>
    <dsp:sp modelId="{0324DBF1-872A-4AF7-8343-E45BD005F0C2}">
      <dsp:nvSpPr>
        <dsp:cNvPr id="0" name=""/>
        <dsp:cNvSpPr/>
      </dsp:nvSpPr>
      <dsp:spPr>
        <a:xfrm>
          <a:off x="0" y="1190213"/>
          <a:ext cx="10973803" cy="582509"/>
        </a:xfrm>
        <a:prstGeom prst="roundRect">
          <a:avLst/>
        </a:prstGeom>
        <a:solidFill>
          <a:schemeClr val="accent1">
            <a:shade val="80000"/>
            <a:hueOff val="-10170"/>
            <a:satOff val="-13426"/>
            <a:lumOff val="1001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i="0" kern="1200" dirty="0">
              <a:solidFill>
                <a:schemeClr val="bg1"/>
              </a:solidFill>
            </a:rPr>
            <a:t>Memory Size: 24 GB RAM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28436" y="1218649"/>
        <a:ext cx="10916931" cy="525637"/>
      </dsp:txXfrm>
    </dsp:sp>
    <dsp:sp modelId="{0FB3B827-8111-48BF-9CD8-3998A7510D3C}">
      <dsp:nvSpPr>
        <dsp:cNvPr id="0" name=""/>
        <dsp:cNvSpPr/>
      </dsp:nvSpPr>
      <dsp:spPr>
        <a:xfrm>
          <a:off x="0" y="1785083"/>
          <a:ext cx="10973803" cy="582509"/>
        </a:xfrm>
        <a:prstGeom prst="roundRect">
          <a:avLst/>
        </a:prstGeom>
        <a:solidFill>
          <a:schemeClr val="accent1">
            <a:shade val="80000"/>
            <a:hueOff val="-15255"/>
            <a:satOff val="-20139"/>
            <a:lumOff val="1501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i="0" kern="1200" dirty="0">
              <a:solidFill>
                <a:schemeClr val="bg1"/>
              </a:solidFill>
            </a:rPr>
            <a:t>Number of CPUs: 4 VCPU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28436" y="1813519"/>
        <a:ext cx="10916931" cy="525637"/>
      </dsp:txXfrm>
    </dsp:sp>
    <dsp:sp modelId="{B94AB42A-8121-4A30-BAD0-C3AF4412B07C}">
      <dsp:nvSpPr>
        <dsp:cNvPr id="0" name=""/>
        <dsp:cNvSpPr/>
      </dsp:nvSpPr>
      <dsp:spPr>
        <a:xfrm>
          <a:off x="0" y="2379953"/>
          <a:ext cx="10973803" cy="582509"/>
        </a:xfrm>
        <a:prstGeom prst="roundRect">
          <a:avLst/>
        </a:prstGeom>
        <a:solidFill>
          <a:schemeClr val="accent1">
            <a:shade val="80000"/>
            <a:hueOff val="-20339"/>
            <a:satOff val="-26851"/>
            <a:lumOff val="200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i="0" kern="1200" dirty="0">
              <a:solidFill>
                <a:schemeClr val="bg1"/>
              </a:solidFill>
            </a:rPr>
            <a:t>DATA DISK: 1TB SATA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28436" y="2408389"/>
        <a:ext cx="10916931" cy="525637"/>
      </dsp:txXfrm>
    </dsp:sp>
    <dsp:sp modelId="{DC6EC4A6-08CD-4E16-9FE3-72D2D4831FE7}">
      <dsp:nvSpPr>
        <dsp:cNvPr id="0" name=""/>
        <dsp:cNvSpPr/>
      </dsp:nvSpPr>
      <dsp:spPr>
        <a:xfrm>
          <a:off x="0" y="2974824"/>
          <a:ext cx="10973803" cy="582509"/>
        </a:xfrm>
        <a:prstGeom prst="roundRect">
          <a:avLst/>
        </a:prstGeom>
        <a:solidFill>
          <a:schemeClr val="accent1">
            <a:shade val="80000"/>
            <a:hueOff val="-25424"/>
            <a:satOff val="-33564"/>
            <a:lumOff val="2503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i="0" kern="1200" dirty="0">
              <a:solidFill>
                <a:schemeClr val="bg1"/>
              </a:solidFill>
            </a:rPr>
            <a:t>Number of Nodes: 1 MANAGEMENT NODE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28436" y="3003260"/>
        <a:ext cx="10916931" cy="525637"/>
      </dsp:txXfrm>
    </dsp:sp>
    <dsp:sp modelId="{A79774E6-0520-4ADD-A16D-ED2212E86AD4}">
      <dsp:nvSpPr>
        <dsp:cNvPr id="0" name=""/>
        <dsp:cNvSpPr/>
      </dsp:nvSpPr>
      <dsp:spPr>
        <a:xfrm>
          <a:off x="0" y="3569694"/>
          <a:ext cx="10973803" cy="582509"/>
        </a:xfrm>
        <a:prstGeom prst="roundRect">
          <a:avLst/>
        </a:prstGeom>
        <a:solidFill>
          <a:schemeClr val="accent1">
            <a:shade val="80000"/>
            <a:hueOff val="-30509"/>
            <a:satOff val="-40277"/>
            <a:lumOff val="300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i="0" kern="1200" dirty="0">
              <a:solidFill>
                <a:schemeClr val="bg1"/>
              </a:solidFill>
            </a:rPr>
            <a:t>Memory Size: 48 GB RAM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28436" y="3598130"/>
        <a:ext cx="10916931" cy="525637"/>
      </dsp:txXfrm>
    </dsp:sp>
    <dsp:sp modelId="{542239B0-15D1-4A24-BC3D-C00DAB809F76}">
      <dsp:nvSpPr>
        <dsp:cNvPr id="0" name=""/>
        <dsp:cNvSpPr/>
      </dsp:nvSpPr>
      <dsp:spPr>
        <a:xfrm>
          <a:off x="0" y="4162582"/>
          <a:ext cx="10973803" cy="582509"/>
        </a:xfrm>
        <a:prstGeom prst="roundRect">
          <a:avLst/>
        </a:prstGeom>
        <a:solidFill>
          <a:schemeClr val="accent1">
            <a:shade val="80000"/>
            <a:hueOff val="-35594"/>
            <a:satOff val="-46990"/>
            <a:lumOff val="3504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i="0" kern="1200" dirty="0">
              <a:solidFill>
                <a:schemeClr val="bg1"/>
              </a:solidFill>
            </a:rPr>
            <a:t>Number of CPU: 12 VCPU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28436" y="4191018"/>
        <a:ext cx="10916931" cy="525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907AF8F-28C5-418B-94A2-680CC3336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C3D0C38-C06C-4984-9620-89BDF252CA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C9B-73E3-426E-80B1-D7DDBCD3278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DAF2211-2517-4195-BAA5-76B490204B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1716819-695B-4AE8-A576-7831A48714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F3789-F4AB-47C4-88C2-016747710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498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E5C36C72-F3D4-4C10-808E-50500B8A2368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07EFDF4-1FB6-4A74-B4D8-F156118B1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137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8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F366-F6F9-46AF-A083-785B53988BE3}" type="datetime1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FC3-BB65-44E3-9ED4-C37B0DD37BDA}" type="datetime1">
              <a:rPr lang="en-US" smtClean="0"/>
              <a:t>11/28/2017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9768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FC3-BB65-44E3-9ED4-C37B0DD37BDA}" type="datetime1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9618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FC3-BB65-44E3-9ED4-C37B0DD37BDA}" type="datetime1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710382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FC3-BB65-44E3-9ED4-C37B0DD37BDA}" type="datetime1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51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FC3-BB65-44E3-9ED4-C37B0DD37BDA}" type="datetime1">
              <a:rPr lang="en-US" smtClean="0"/>
              <a:t>11/28/2017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9069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FC3-BB65-44E3-9ED4-C37B0DD37BDA}" type="datetime1">
              <a:rPr lang="en-US" smtClean="0"/>
              <a:t>11/28/2017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06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1A436-91FB-4FF7-A66C-75DAE1A3404D}" type="datetime1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04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84C1C-8132-4D59-B77B-44B77154E91D}" type="datetime1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88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9740-6EF7-4F5A-891D-6B341D74C2EF}" type="datetime1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7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7E76-6E0D-4260-9DA0-2CAFF7FB3C66}" type="datetime1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6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5D289-DA21-4B97-BD76-07D83255D3D0}" type="datetime1">
              <a:rPr lang="en-US" smtClean="0"/>
              <a:t>11/28/2017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22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E5DD-6D17-4208-96F6-3F0E89433AB8}" type="datetime1">
              <a:rPr lang="en-US" smtClean="0"/>
              <a:t>11/28/2017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5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9FF39-80EB-437C-A19A-260F2B06EDAF}" type="datetime1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4F64A-EA58-4B87-8506-147510F98E78}" type="datetime1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83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9BB2A-5734-438A-A7F3-F3B4BEAFEC54}" type="datetime1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73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9699-2034-4BCA-AD7E-05CC5C2B7204}" type="datetime1">
              <a:rPr lang="en-US" smtClean="0"/>
              <a:t>11/28/2017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4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6355FC3-BB65-44E3-9ED4-C37B0DD37BDA}" type="datetime1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616BB-75AC-46A4-AC6B-DEF2EA35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61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bole.com/resources/pig-function-cheat-sheet/" TargetMode="External"/><Relationship Id="rId2" Type="http://schemas.openxmlformats.org/officeDocument/2006/relationships/hyperlink" Target="https://docs.microsoft.com/en-us/azure/machine-learning/studio/create-experiment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srihithasreddy/cis5200-project" TargetMode="External"/><Relationship Id="rId4" Type="http://schemas.openxmlformats.org/officeDocument/2006/relationships/hyperlink" Target="https://www.cloudera.com/documentation/enterprise/5-8-x/PDF/cloudera-hive.pdf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hicago/chicago-taxi-rides-2016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kentonnlp/2014-new-york-city-taxi-trips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0CD03C2-EEEB-48C2-9A92-776810523F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" r="4863" b="-4"/>
          <a:stretch/>
        </p:blipFill>
        <p:spPr>
          <a:xfrm>
            <a:off x="-1" y="10"/>
            <a:ext cx="609440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3F584B-326C-494B-84E9-257A84E12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717" y="295729"/>
            <a:ext cx="4802191" cy="2725783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latin typeface="+mn-lt"/>
                <a:cs typeface="Times New Roman" panose="02020603050405020304" pitchFamily="18" charset="0"/>
              </a:rPr>
              <a:t>TAXI SERVICES</a:t>
            </a:r>
            <a:br>
              <a:rPr lang="en-US" b="1" dirty="0">
                <a:latin typeface="+mn-lt"/>
                <a:cs typeface="Times New Roman" panose="02020603050405020304" pitchFamily="18" charset="0"/>
              </a:rPr>
            </a:br>
            <a:r>
              <a:rPr lang="en-US" b="1" dirty="0">
                <a:cs typeface="Times New Roman" panose="02020603050405020304" pitchFamily="18" charset="0"/>
              </a:rPr>
              <a:t>CIS 5200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0860FF7-12BC-44CF-AE4B-6A8FC4A70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2452" y="3492137"/>
            <a:ext cx="6132429" cy="292608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  <a:tabLst>
                <a:tab pos="5486400" algn="l"/>
              </a:tabLst>
            </a:pPr>
            <a:r>
              <a:rPr lang="en-US" sz="3900" b="1" dirty="0">
                <a:cs typeface="Times New Roman" panose="02020603050405020304" pitchFamily="18" charset="0"/>
              </a:rPr>
              <a:t>Group 3</a:t>
            </a:r>
          </a:p>
          <a:p>
            <a:pPr>
              <a:lnSpc>
                <a:spcPct val="90000"/>
              </a:lnSpc>
              <a:tabLst>
                <a:tab pos="5486400" algn="l"/>
              </a:tabLst>
            </a:pPr>
            <a:endParaRPr lang="en-US" sz="3900" b="1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tabLst>
                <a:tab pos="5486400" algn="l"/>
              </a:tabLst>
            </a:pPr>
            <a:r>
              <a:rPr lang="en-US" sz="3900" b="1" dirty="0" err="1">
                <a:cs typeface="Times New Roman" panose="02020603050405020304" pitchFamily="18" charset="0"/>
              </a:rPr>
              <a:t>Himani</a:t>
            </a:r>
            <a:r>
              <a:rPr lang="en-US" sz="3900" b="1" dirty="0">
                <a:cs typeface="Times New Roman" panose="02020603050405020304" pitchFamily="18" charset="0"/>
              </a:rPr>
              <a:t> Batra</a:t>
            </a:r>
          </a:p>
          <a:p>
            <a:pPr>
              <a:lnSpc>
                <a:spcPct val="90000"/>
              </a:lnSpc>
              <a:tabLst>
                <a:tab pos="5486400" algn="l"/>
              </a:tabLst>
            </a:pPr>
            <a:r>
              <a:rPr lang="en-US" sz="3900" b="1" dirty="0">
                <a:cs typeface="Times New Roman" panose="02020603050405020304" pitchFamily="18" charset="0"/>
              </a:rPr>
              <a:t>Katia </a:t>
            </a:r>
            <a:r>
              <a:rPr lang="en-US" sz="3900" b="1" dirty="0" err="1">
                <a:cs typeface="Times New Roman" panose="02020603050405020304" pitchFamily="18" charset="0"/>
              </a:rPr>
              <a:t>Kermoyan</a:t>
            </a:r>
            <a:endParaRPr lang="en-US" sz="3900" b="1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tabLst>
                <a:tab pos="5486400" algn="l"/>
              </a:tabLst>
            </a:pPr>
            <a:r>
              <a:rPr lang="en-US" sz="3900" b="1" dirty="0">
                <a:cs typeface="Times New Roman" panose="02020603050405020304" pitchFamily="18" charset="0"/>
              </a:rPr>
              <a:t>Nishant </a:t>
            </a:r>
            <a:r>
              <a:rPr lang="en-US" sz="3900" b="1" dirty="0" err="1">
                <a:cs typeface="Times New Roman" panose="02020603050405020304" pitchFamily="18" charset="0"/>
              </a:rPr>
              <a:t>Shristiraj</a:t>
            </a:r>
            <a:endParaRPr lang="en-US" sz="3900" b="1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tabLst>
                <a:tab pos="5486400" algn="l"/>
              </a:tabLst>
            </a:pPr>
            <a:r>
              <a:rPr lang="en-US" sz="3900" b="1" dirty="0">
                <a:cs typeface="Times New Roman" panose="02020603050405020304" pitchFamily="18" charset="0"/>
              </a:rPr>
              <a:t>Srihitha Reddy Sivannagari</a:t>
            </a:r>
          </a:p>
          <a:p>
            <a:pPr>
              <a:lnSpc>
                <a:spcPct val="90000"/>
              </a:lnSpc>
              <a:tabLst>
                <a:tab pos="5486400" algn="l"/>
              </a:tabLst>
            </a:pPr>
            <a:endParaRPr lang="en-US" sz="1100" b="1" dirty="0"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7009D5E-1B49-445F-A6EF-D1484D19B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/>
              <a:pPr>
                <a:spcAft>
                  <a:spcPts val="600"/>
                </a:spcAft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9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 dirty="0"/>
              <a:t>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15610"/>
            <a:ext cx="9883343" cy="470651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Which </a:t>
            </a:r>
            <a:r>
              <a:rPr lang="en-US" sz="2800" dirty="0"/>
              <a:t>companies have the highest earnings in Chicago in 2016?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Which taxi-ids generate the highest fare with the respective number of rides</a:t>
            </a:r>
            <a:r>
              <a:rPr lang="en-US" sz="2800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What is the total monthly comparison between Credit and Cash payments</a:t>
            </a:r>
            <a:r>
              <a:rPr lang="en-US" sz="2800" dirty="0" smtClean="0"/>
              <a:t>?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What is the total number of monthly pick-ups in Chicago(2016)?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Which community of Chicago has the maximum miles travelled by taxi in 2016</a:t>
            </a:r>
            <a:r>
              <a:rPr lang="en-US" sz="2800" dirty="0" smtClean="0"/>
              <a:t>?</a:t>
            </a:r>
          </a:p>
          <a:p>
            <a:pPr marL="0" indent="0">
              <a:buNone/>
            </a:pPr>
            <a:endParaRPr lang="en-US" sz="2800" dirty="0">
              <a:solidFill>
                <a:schemeClr val="tx2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EB3616BB-75AC-46A4-AC6B-DEF2EA3564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3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16206"/>
            <a:ext cx="9404723" cy="1186171"/>
          </a:xfrm>
        </p:spPr>
        <p:txBody>
          <a:bodyPr/>
          <a:lstStyle/>
          <a:p>
            <a:r>
              <a:rPr lang="en-US" b="1" dirty="0"/>
              <a:t>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020" y="1470071"/>
            <a:ext cx="9924906" cy="419548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sz="2800" dirty="0"/>
              <a:t>Which communities in Chicago have the highest demand for pick-ups and Drop-offs</a:t>
            </a:r>
            <a:r>
              <a:rPr lang="en-US" sz="2800" dirty="0" smtClean="0"/>
              <a:t>?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514350" indent="-514350">
              <a:buFont typeface="+mj-lt"/>
              <a:buAutoNum type="arabicPeriod" startAt="6"/>
            </a:pPr>
            <a:r>
              <a:rPr lang="en-US" sz="2800" dirty="0" smtClean="0">
                <a:solidFill>
                  <a:schemeClr val="tx2"/>
                </a:solidFill>
              </a:rPr>
              <a:t>Which </a:t>
            </a:r>
            <a:r>
              <a:rPr lang="en-US" sz="2800" dirty="0">
                <a:solidFill>
                  <a:schemeClr val="tx2"/>
                </a:solidFill>
              </a:rPr>
              <a:t>hour of the day </a:t>
            </a:r>
            <a:r>
              <a:rPr lang="en-US" sz="2800" dirty="0" smtClean="0">
                <a:solidFill>
                  <a:schemeClr val="tx2"/>
                </a:solidFill>
              </a:rPr>
              <a:t>and which </a:t>
            </a:r>
            <a:r>
              <a:rPr lang="en-US" sz="2800" dirty="0">
                <a:solidFill>
                  <a:schemeClr val="tx2"/>
                </a:solidFill>
              </a:rPr>
              <a:t>day of the month has most </a:t>
            </a:r>
            <a:r>
              <a:rPr lang="en-US" sz="2800" dirty="0" smtClean="0">
                <a:solidFill>
                  <a:schemeClr val="tx2"/>
                </a:solidFill>
              </a:rPr>
              <a:t>pickups in New York?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514350" indent="-514350">
              <a:buFont typeface="+mj-lt"/>
              <a:buAutoNum type="arabicPeriod" startAt="6"/>
            </a:pPr>
            <a:r>
              <a:rPr lang="en-US" sz="2800" dirty="0" smtClean="0">
                <a:solidFill>
                  <a:schemeClr val="tx2"/>
                </a:solidFill>
              </a:rPr>
              <a:t>What </a:t>
            </a:r>
            <a:r>
              <a:rPr lang="en-US" sz="2800" dirty="0">
                <a:solidFill>
                  <a:schemeClr val="tx2"/>
                </a:solidFill>
              </a:rPr>
              <a:t>are the regions with highest demand and longest distance travelled in New York</a:t>
            </a:r>
            <a:r>
              <a:rPr lang="en-US" sz="2800" dirty="0" smtClean="0">
                <a:solidFill>
                  <a:schemeClr val="tx2"/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2800" dirty="0" smtClean="0">
                <a:solidFill>
                  <a:schemeClr val="tx2"/>
                </a:solidFill>
              </a:rPr>
              <a:t>Which </a:t>
            </a:r>
            <a:r>
              <a:rPr lang="en-US" sz="2800" dirty="0" smtClean="0">
                <a:solidFill>
                  <a:schemeClr val="tx2"/>
                </a:solidFill>
              </a:rPr>
              <a:t>is the highest earning vendor in New York?</a:t>
            </a:r>
            <a:endParaRPr lang="en-US" sz="2800" dirty="0">
              <a:solidFill>
                <a:schemeClr val="tx2"/>
              </a:solidFill>
            </a:endParaRPr>
          </a:p>
          <a:p>
            <a:pPr marL="514350" indent="-514350">
              <a:buFont typeface="+mj-lt"/>
              <a:buAutoNum type="arabicPeriod" startAt="6"/>
            </a:pPr>
            <a:endParaRPr lang="en-US" sz="24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3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11EAE9-B758-43DD-93E9-1EDCD387E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10" y="295729"/>
            <a:ext cx="10890116" cy="1400530"/>
          </a:xfrm>
        </p:spPr>
        <p:txBody>
          <a:bodyPr/>
          <a:lstStyle/>
          <a:p>
            <a:r>
              <a:rPr lang="en-US" sz="3200" dirty="0" smtClean="0"/>
              <a:t>Which </a:t>
            </a:r>
            <a:r>
              <a:rPr lang="en-US" sz="3200" dirty="0"/>
              <a:t>companies have the highest earnings in Chicago in 2016? </a:t>
            </a:r>
            <a:r>
              <a:rPr lang="en-US" sz="4400" dirty="0"/>
              <a:t/>
            </a:r>
            <a:br>
              <a:rPr lang="en-US" sz="4400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C6B0A81E-5516-4DDD-BC87-69E623FA2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0" y="1339798"/>
            <a:ext cx="11676274" cy="47269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EB77283-D9EF-415A-8B07-85A2EB4D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8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7" y="548640"/>
            <a:ext cx="9658947" cy="1304608"/>
          </a:xfrm>
        </p:spPr>
        <p:txBody>
          <a:bodyPr/>
          <a:lstStyle/>
          <a:p>
            <a:r>
              <a:rPr lang="en-US" sz="3200" dirty="0"/>
              <a:t>Which taxi-ids generate the highest fare with the respective number of rides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13</a:t>
            </a:fld>
            <a:endParaRPr lang="en-US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xmlns="" id="{4A7B99AD-22E4-46DD-AFCA-F9F560870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7" y="1680952"/>
            <a:ext cx="10977568" cy="49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3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00B6D9-392F-4F18-809D-39FF6E41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345" y="235532"/>
            <a:ext cx="9324111" cy="95258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393068C-84C0-45CD-B9E6-49297E90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CAC4EFC-2A37-458B-980B-C6E1F0FBF37A}"/>
              </a:ext>
            </a:extLst>
          </p:cNvPr>
          <p:cNvSpPr txBox="1"/>
          <p:nvPr/>
        </p:nvSpPr>
        <p:spPr>
          <a:xfrm rot="10800000" flipV="1">
            <a:off x="466418" y="108154"/>
            <a:ext cx="9886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What </a:t>
            </a:r>
            <a:r>
              <a:rPr lang="en-US" sz="3200" dirty="0"/>
              <a:t>is the total </a:t>
            </a:r>
            <a:r>
              <a:rPr lang="en-US" sz="3200" dirty="0" smtClean="0"/>
              <a:t>monthly comparison between Credit and Cash payment?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67" y="1202133"/>
            <a:ext cx="10007789" cy="55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7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09" y="356318"/>
            <a:ext cx="9734754" cy="10541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What </a:t>
            </a:r>
            <a:r>
              <a:rPr lang="en-US" sz="3200" dirty="0"/>
              <a:t>is the total number of monthly pick-ups in Chicago(2016)?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09" y="1757422"/>
            <a:ext cx="11739700" cy="468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1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00B6D9-392F-4F18-809D-39FF6E41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474250"/>
            <a:ext cx="9697026" cy="96503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Which </a:t>
            </a:r>
            <a:r>
              <a:rPr lang="en-US" sz="2800" dirty="0"/>
              <a:t>community of Chicago has the maximum miles travelled by taxi in 2016?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F2D723E-93EB-48CF-B713-BCA63C1A3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6DC1EE-33B0-4075-8670-C16007B8B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" y="1616766"/>
            <a:ext cx="11872849" cy="480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4948D2-5797-4A47-A244-06B85CA3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78" y="96982"/>
            <a:ext cx="10457773" cy="1745070"/>
          </a:xfrm>
        </p:spPr>
        <p:txBody>
          <a:bodyPr/>
          <a:lstStyle/>
          <a:p>
            <a:r>
              <a:rPr lang="en-US" sz="3200" dirty="0" smtClean="0"/>
              <a:t>Which </a:t>
            </a:r>
            <a:r>
              <a:rPr lang="en-US" sz="3200" dirty="0"/>
              <a:t>communities in Chicago have the highest demand for pick-ups and Drop-offs?</a:t>
            </a:r>
            <a:br>
              <a:rPr lang="en-US" sz="3200" dirty="0"/>
            </a:br>
            <a:r>
              <a:rPr lang="en-US" sz="32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E464AF54-0BA0-4E1A-88F2-68E9CD717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3" y="1337070"/>
            <a:ext cx="10313336" cy="54075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709ADAF-CA4B-4478-B8A4-060FC1E7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7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xmlns="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xmlns="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Content Placeholder 9">
            <a:extLst>
              <a:ext uri="{FF2B5EF4-FFF2-40B4-BE49-F238E27FC236}">
                <a16:creationId xmlns:a16="http://schemas.microsoft.com/office/drawing/2014/main" xmlns="" id="{1F4734CF-673F-4921-9136-1C593BABC83E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/>
          <a:stretch/>
        </p:blipFill>
        <p:spPr>
          <a:xfrm>
            <a:off x="296092" y="1359145"/>
            <a:ext cx="10827520" cy="522453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86C119-AA95-4016-A29C-874E5FA4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91" y="295729"/>
            <a:ext cx="10415452" cy="14586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Which hour of the day and which day of the month has most pickups in New York?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7A7282D-0787-465F-B1C2-C32BA48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45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61F5DD-39E7-4E23-BBA2-40AE9EC6EB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7012" y="757646"/>
            <a:ext cx="11009594" cy="56202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C0DAF5D-08E9-42ED-BE58-3FCCB5BA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80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4171A0C-99A8-498E-9F1F-86C734DB8F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70BDA80-627C-422A-AFFD-B7F1DC0F773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4948D2-5797-4A47-A244-06B85CA3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90879"/>
            <a:ext cx="3682049" cy="5557519"/>
          </a:xfrm>
        </p:spPr>
        <p:txBody>
          <a:bodyPr anchor="ctr">
            <a:normAutofit/>
          </a:bodyPr>
          <a:lstStyle/>
          <a:p>
            <a:pPr algn="r"/>
            <a:r>
              <a:rPr lang="en-US" sz="3900" b="1" dirty="0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00B6D9-392F-4F18-809D-39FF6E41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999" y="444138"/>
            <a:ext cx="4947854" cy="5804262"/>
          </a:xfrm>
        </p:spPr>
        <p:txBody>
          <a:bodyPr anchor="ctr">
            <a:noAutofit/>
          </a:bodyPr>
          <a:lstStyle/>
          <a:p>
            <a:r>
              <a:rPr lang="en-US" sz="2800" b="1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 group of entrepreneurs interested in starting a new transportation services company. </a:t>
            </a:r>
          </a:p>
          <a:p>
            <a:pPr marL="0" indent="0">
              <a:buNone/>
            </a:pPr>
            <a:endParaRPr lang="en-US" sz="2800" b="1" i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sz="2800" b="1" i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Our belief</a:t>
            </a:r>
            <a:r>
              <a:rPr lang="en-US" sz="2800" b="1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: The increase in population and traffic has also increased the usage of taxis in metropolitan cities like Chicago and New York. </a:t>
            </a:r>
          </a:p>
          <a:p>
            <a:pPr marL="0" indent="0">
              <a:buNone/>
            </a:pPr>
            <a:r>
              <a:rPr lang="en-US" sz="2800" b="1" dirty="0"/>
              <a:t> 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4209B04-BDB8-48A2-B996-CC04CDA7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25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xmlns="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2" name="Oval 81">
            <a:extLst>
              <a:ext uri="{FF2B5EF4-FFF2-40B4-BE49-F238E27FC236}">
                <a16:creationId xmlns:a16="http://schemas.microsoft.com/office/drawing/2014/main" xmlns="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xmlns="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Content Placeholder 5">
            <a:extLst>
              <a:ext uri="{FF2B5EF4-FFF2-40B4-BE49-F238E27FC236}">
                <a16:creationId xmlns:a16="http://schemas.microsoft.com/office/drawing/2014/main" xmlns="" id="{B8016619-F71D-4A18-8A41-AA20E069402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225" y="1782799"/>
            <a:ext cx="10189609" cy="4548332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C4C5B7-E4C2-4515-82B3-DD1B975C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71" y="433956"/>
            <a:ext cx="10903712" cy="13488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Which are the regions with highest demand and longest distance travelled in New York?</a:t>
            </a:r>
            <a:br>
              <a:rPr lang="en-US" sz="3600" dirty="0"/>
            </a:br>
            <a:endParaRPr lang="en-US" sz="33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3E99C1-7590-4573-BFC1-125998B8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02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xmlns="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xmlns="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9" name="Oval 138">
            <a:extLst>
              <a:ext uri="{FF2B5EF4-FFF2-40B4-BE49-F238E27FC236}">
                <a16:creationId xmlns:a16="http://schemas.microsoft.com/office/drawing/2014/main" xmlns="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xmlns="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xmlns="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xmlns="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Content Placeholder 4">
            <a:extLst>
              <a:ext uri="{FF2B5EF4-FFF2-40B4-BE49-F238E27FC236}">
                <a16:creationId xmlns:a16="http://schemas.microsoft.com/office/drawing/2014/main" xmlns="" id="{F11FBD26-58A5-46B1-983E-86C55A697D85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/>
          <a:stretch/>
        </p:blipFill>
        <p:spPr>
          <a:xfrm>
            <a:off x="548640" y="1754391"/>
            <a:ext cx="9889172" cy="4689951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21C17F-7FD9-4DF3-A086-6DA10C867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68" y="357052"/>
            <a:ext cx="9835245" cy="131775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Which is the highest earning vendor in New York?</a:t>
            </a:r>
            <a:br>
              <a:rPr lang="en-US" sz="3200" dirty="0"/>
            </a:br>
            <a:endParaRPr lang="en-US" sz="3200" b="0" i="0" kern="12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EF81AF1-7C4D-4473-92B9-28E82E5D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54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DDCA251B-4F28-43A9-A5FD-47101E24C8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27B3E067-68A1-4E6F-8B2A-DF0DC2803F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148F0EEF-7B63-4EC4-96D4-6AFBF46B1A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FB5E673-6D85-4457-A048-FD09048DCE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32C9BA-85BB-4686-8547-E67FFD6CA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033" y="1266958"/>
            <a:ext cx="624862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PREDICTIVE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8AF3992-196D-45B5-BC63-562A71D85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9443" y="1266958"/>
            <a:ext cx="3153071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0" i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WITH AZURE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E946F84-E10F-4C20-9CCA-2EF26FF7D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EB3616BB-75AC-46A4-AC6B-DEF2EA356481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22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0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DDCA251B-4F28-43A9-A5FD-47101E24C8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27B3E067-68A1-4E6F-8B2A-DF0DC2803F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148F0EEF-7B63-4EC4-96D4-6AFBF46B1A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FB5E673-6D85-4457-A048-FD09048DCE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5D5748-5CFA-47EA-961D-80C6C9F4D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033" y="1266958"/>
            <a:ext cx="624862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 b="0" i="0" kern="12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LINEAR REGRESSION MODEL FOR  NEW YORK DATA 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22C9767-C6AE-444E-ADC4-85B53E365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1266958"/>
            <a:ext cx="311331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0" i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WITH AZURE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E18D507-E05F-43DD-A5E6-4EA95B509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EB3616BB-75AC-46A4-AC6B-DEF2EA356481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23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30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757B325C-3E35-45CF-9D07-3BCB281F3B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36">
            <a:extLst>
              <a:ext uri="{FF2B5EF4-FFF2-40B4-BE49-F238E27FC236}">
                <a16:creationId xmlns:a16="http://schemas.microsoft.com/office/drawing/2014/main" xmlns="" id="{C24BEC42-AFF3-40D1-93A2-A27A42E1E23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F98810A7-E114-447A-A7D6-69B27CFB56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xmlns="" id="{608F427C-1EC9-4280-9367-F2B3AA063E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E4F291-C67E-4453-AE31-3D0129470A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1" y="295728"/>
            <a:ext cx="7428336" cy="6562271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54FD87-8BA3-4B59-B1DA-AFFAB805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VISUALIZING NEW YORK DATA IN AZURE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4B880DC-20D3-494E-B87D-2DFA13D8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002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CCB4498-765E-439B-83AF-B2D477367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480060"/>
            <a:ext cx="11237975" cy="58978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DDB8550-297D-4FD1-B8F9-BC9CA799D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95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F859094-9540-45F5-90F8-82F86BE23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480060"/>
            <a:ext cx="11237975" cy="58978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91F5FE1-3D3D-42F5-8D3D-64A16AC3B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8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D5FF501-B4FE-416F-AEBD-E5F7D620F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480060"/>
            <a:ext cx="11237975" cy="58978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90A84FF-A1A8-4483-B628-78164449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9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73218FC-35AC-476E-9FF9-A7E4B0529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480060"/>
            <a:ext cx="11237975" cy="58978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F2672BF-0914-4D61-A18B-256FBB45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37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CC95D04-2DA4-471F-BFE2-A9B656826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480060"/>
            <a:ext cx="11237975" cy="58978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F77FD5-4168-49F8-A2E4-00151DD7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24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4171A0C-99A8-498E-9F1F-86C734DB8F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70BDA80-627C-422A-AFFD-B7F1DC0F773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4948D2-5797-4A47-A244-06B85CA3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90879"/>
            <a:ext cx="3682049" cy="5557519"/>
          </a:xfrm>
        </p:spPr>
        <p:txBody>
          <a:bodyPr anchor="ctr">
            <a:normAutofit/>
          </a:bodyPr>
          <a:lstStyle/>
          <a:p>
            <a:pPr algn="r"/>
            <a:r>
              <a:rPr lang="en-US" b="1" dirty="0">
                <a:solidFill>
                  <a:srgbClr val="FFFFFF"/>
                </a:solidFill>
              </a:rPr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00B6D9-392F-4F18-809D-39FF6E41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404" y="690879"/>
            <a:ext cx="6414075" cy="55575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b="1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Study current transportation services in Chicago and New York to understand the market and build a business model. </a:t>
            </a:r>
          </a:p>
          <a:p>
            <a:pPr marL="0" indent="0">
              <a:buNone/>
            </a:pPr>
            <a:r>
              <a:rPr lang="en-US" sz="3200" dirty="0"/>
              <a:t>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4209B04-BDB8-48A2-B996-CC04CDA7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0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3031615-4E70-4AA1-B27C-F56E25379C5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xmlns="" id="{B1CA2F68-B425-45DB-9069-80E385DF6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2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2386D96-DF72-4275-B766-E00CBBFB0F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D45F9F-3969-42DC-90AA-E3CFEBC8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2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xmlns="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xmlns="" id="{D27CF008-4B18-436D-B2D5-C1346C1243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CE22DAD8-5F67-4B73-ADA9-06EF381F7A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 16">
            <a:extLst>
              <a:ext uri="{FF2B5EF4-FFF2-40B4-BE49-F238E27FC236}">
                <a16:creationId xmlns:a16="http://schemas.microsoft.com/office/drawing/2014/main" xmlns="" id="{E4F17063-EDA4-417B-946F-BA357F3B39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xmlns="" id="{3C7F6592-57BF-4744-B89A-D0E4321AE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-1"/>
            <a:ext cx="12191694" cy="4730739"/>
          </a:xfrm>
          <a:prstGeom prst="rect">
            <a:avLst/>
          </a:prstGeom>
          <a:effectLst/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D36F3EEA-55D4-4677-80E7-92D00B8F34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489696A4-D1F6-4DFD-8B7D-FD6C4F1C1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SCORED LABLE – PREDICTED TOTAL_AMOUNT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409C002-0F97-41B3-BA06-E58C7FD6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27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548FBE9-1A72-4126-9FFE-66DEBAD16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480060"/>
            <a:ext cx="11237975" cy="58978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9227B41-5F1C-492F-A628-9589AE677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19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xmlns="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DB26EA5-7AF7-4CB5-9542-0C4203AF3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480060"/>
            <a:ext cx="11237975" cy="5897880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945E3D2-B883-47F2-88D6-23B3AFC6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3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DDCA251B-4F28-43A9-A5FD-47101E24C8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27B3E067-68A1-4E6F-8B2A-DF0DC2803F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148F0EEF-7B63-4EC4-96D4-6AFBF46B1A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FB5E673-6D85-4457-A048-FD09048DCE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DF7E3-70BC-4C9A-ADA6-BA36BD6AE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033" y="1266958"/>
            <a:ext cx="624862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0" i="0" kern="12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LINEAR REGREGRESSION MODEL FOR CHICAGO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B33BF2-11C7-433F-8886-C54A80663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9443" y="1266958"/>
            <a:ext cx="3153071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0" i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WITH AZURE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2D8EC46-D23D-4C32-8F34-FFC70F56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EB3616BB-75AC-46A4-AC6B-DEF2EA356481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34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84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xmlns="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57B325C-3E35-45CF-9D07-3BCB281F3B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36">
            <a:extLst>
              <a:ext uri="{FF2B5EF4-FFF2-40B4-BE49-F238E27FC236}">
                <a16:creationId xmlns:a16="http://schemas.microsoft.com/office/drawing/2014/main" xmlns="" id="{C24BEC42-AFF3-40D1-93A2-A27A42E1E23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98810A7-E114-447A-A7D6-69B27CFB56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xmlns="" id="{608F427C-1EC9-4280-9367-F2B3AA063E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F1A1B561-074F-46AB-8092-FEC7F8BB538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1" y="295730"/>
            <a:ext cx="7347793" cy="6562270"/>
          </a:xfrm>
          <a:prstGeom prst="rect">
            <a:avLst/>
          </a:prstGeom>
          <a:effectLst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07E8492A-12A3-43FB-9472-85A7E1AA8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VISUALIZING NEW YORK DATASET IN AZURE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C725486-5CD2-4484-99F8-63728265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612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5B5A47A-CD0C-41FB-B10F-DA6637B6ABAB}"/>
              </a:ext>
            </a:extLst>
          </p:cNvPr>
          <p:cNvPicPr/>
          <p:nvPr/>
        </p:nvPicPr>
        <p:blipFill rotWithShape="1">
          <a:blip r:embed="rId3"/>
          <a:srcRect/>
          <a:stretch/>
        </p:blipFill>
        <p:spPr>
          <a:xfrm>
            <a:off x="643467" y="879940"/>
            <a:ext cx="10905066" cy="509811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F73605D-1C3A-433F-AB79-B7E925972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061A048-CADE-40B0-A242-4754D633A79F}"/>
              </a:ext>
            </a:extLst>
          </p:cNvPr>
          <p:cNvPicPr/>
          <p:nvPr/>
        </p:nvPicPr>
        <p:blipFill rotWithShape="1">
          <a:blip r:embed="rId3"/>
          <a:srcRect/>
          <a:stretch/>
        </p:blipFill>
        <p:spPr>
          <a:xfrm>
            <a:off x="643467" y="866310"/>
            <a:ext cx="10905066" cy="51253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9D9234F-1C44-403F-ADBA-58884467C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88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D204898-9B7C-4120-A251-84B72BDF478B}"/>
              </a:ext>
            </a:extLst>
          </p:cNvPr>
          <p:cNvPicPr/>
          <p:nvPr/>
        </p:nvPicPr>
        <p:blipFill rotWithShape="1">
          <a:blip r:embed="rId3"/>
          <a:srcRect/>
          <a:stretch/>
        </p:blipFill>
        <p:spPr>
          <a:xfrm>
            <a:off x="643467" y="879940"/>
            <a:ext cx="10905066" cy="50981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1FE0D08-F08A-4B6E-ABE1-B7F91384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E5A83AC-968A-446D-A305-DE0C194B7A63}"/>
              </a:ext>
            </a:extLst>
          </p:cNvPr>
          <p:cNvPicPr/>
          <p:nvPr/>
        </p:nvPicPr>
        <p:blipFill rotWithShape="1">
          <a:blip r:embed="rId3"/>
          <a:srcRect/>
          <a:stretch/>
        </p:blipFill>
        <p:spPr>
          <a:xfrm>
            <a:off x="643467" y="879940"/>
            <a:ext cx="10905066" cy="50981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F7BB826-143E-4069-8C11-F184C1589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71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4171A0C-99A8-498E-9F1F-86C734DB8F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70BDA80-627C-422A-AFFD-B7F1DC0F773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4948D2-5797-4A47-A244-06B85CA3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92358" y="538087"/>
            <a:ext cx="192088" cy="183386"/>
          </a:xfrm>
        </p:spPr>
        <p:txBody>
          <a:bodyPr/>
          <a:lstStyle/>
          <a:p>
            <a:pPr algn="ctr"/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00B6D9-392F-4F18-809D-39FF6E41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358" y="985128"/>
            <a:ext cx="6734401" cy="5991408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Main Objective </a:t>
            </a:r>
          </a:p>
          <a:p>
            <a:pPr marL="0" indent="0">
              <a:buNone/>
            </a:pPr>
            <a:r>
              <a:rPr lang="en-US" sz="3200" b="1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Study data about existing services and derive meaningful insights and relationships between the extent of taxis used in Chicago and New York</a:t>
            </a:r>
          </a:p>
          <a:p>
            <a:pPr marL="0" indent="0">
              <a:buNone/>
            </a:pPr>
            <a:r>
              <a:rPr lang="en-US" sz="320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Major Insights </a:t>
            </a:r>
          </a:p>
          <a:p>
            <a:r>
              <a:rPr lang="en-US" sz="3200" b="1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Companies doing successful business</a:t>
            </a:r>
          </a:p>
          <a:p>
            <a:r>
              <a:rPr lang="en-US" sz="3200" b="1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Communities where most number of rides were </a:t>
            </a:r>
            <a:r>
              <a:rPr lang="en-US" sz="3200" b="1" i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requested</a:t>
            </a:r>
          </a:p>
          <a:p>
            <a:r>
              <a:rPr lang="en-US" sz="3200" b="1" i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Taxis doing the most business</a:t>
            </a:r>
            <a:endParaRPr lang="en-US" sz="3200" b="1" i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sz="3200" b="1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Busiest hour of the day </a:t>
            </a:r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4209B04-BDB8-48A2-B996-CC04CDA7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75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B78C4FA-1369-4AEC-93BC-3F3E212B6711}"/>
              </a:ext>
            </a:extLst>
          </p:cNvPr>
          <p:cNvPicPr/>
          <p:nvPr/>
        </p:nvPicPr>
        <p:blipFill rotWithShape="1">
          <a:blip r:embed="rId3"/>
          <a:srcRect/>
          <a:stretch/>
        </p:blipFill>
        <p:spPr>
          <a:xfrm>
            <a:off x="643467" y="852679"/>
            <a:ext cx="10905066" cy="515264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EEEBDE0-9081-4386-B546-1851D1E4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64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D7D076C-7751-488D-BED0-A593B2B5749D}"/>
              </a:ext>
            </a:extLst>
          </p:cNvPr>
          <p:cNvPicPr/>
          <p:nvPr/>
        </p:nvPicPr>
        <p:blipFill rotWithShape="1">
          <a:blip r:embed="rId3"/>
          <a:srcRect/>
          <a:stretch/>
        </p:blipFill>
        <p:spPr>
          <a:xfrm>
            <a:off x="643467" y="839046"/>
            <a:ext cx="10905066" cy="517990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9826227-3D9F-4712-8623-A564F2D29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6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xmlns="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3CE0D89-C84D-4AB2-9A26-A22CB54D01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467" y="866310"/>
            <a:ext cx="10905066" cy="5125380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46BA9A4-F3DF-4D24-9BBE-AEB6DECF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91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FE3E5B4-C795-4C22-B427-07C1F3345E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467" y="866310"/>
            <a:ext cx="10905066" cy="5125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917AACF-A254-485D-9F07-B0FD3708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60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FD92F90-19B0-4516-B197-BFCFF20363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467" y="879940"/>
            <a:ext cx="10905066" cy="5098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83062CC-A168-47F1-91A2-936005CF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46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EF3F450-2E99-46DB-952E-94CE13F246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467" y="879940"/>
            <a:ext cx="10905066" cy="5098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682A02E-EA55-4849-8C67-5A8163B7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43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E37BFEB-0F30-4FE1-9188-8DB7CC4D6E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467" y="866310"/>
            <a:ext cx="10905066" cy="5125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8DC2FF0-473C-4A1D-B21C-9B4FBEAC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4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DD787FF-89AD-43B0-A800-9BB2F14095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467" y="893573"/>
            <a:ext cx="10905066" cy="5070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C7738E8-93B0-40FF-B026-E9EB7ADC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18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3031615-4E70-4AA1-B27C-F56E25379C5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ACCA9F6-6F8A-46D7-803E-2A443A68306D}"/>
              </a:ext>
            </a:extLst>
          </p:cNvPr>
          <p:cNvPicPr/>
          <p:nvPr/>
        </p:nvPicPr>
        <p:blipFill rotWithShape="1">
          <a:blip r:embed="rId3"/>
          <a:srcRect l="5484" r="398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2386D96-DF72-4275-B766-E00CBBFB0F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D6CB425-258E-4430-84E9-E177614A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6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CFA8638-AF6D-46F1-81A8-28B13E9D4A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467" y="852679"/>
            <a:ext cx="10905066" cy="51526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70EE74C-756F-4EB6-B8B5-C85BF0217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13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4948D2-5797-4A47-A244-06B85CA3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b="1" dirty="0"/>
              <a:t>H/W EXPERIMENTAL SPECIFICATIONS</a:t>
            </a:r>
          </a:p>
        </p:txBody>
      </p:sp>
      <p:graphicFrame>
        <p:nvGraphicFramePr>
          <p:cNvPr id="7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4163112"/>
              </p:ext>
            </p:extLst>
          </p:nvPr>
        </p:nvGraphicFramePr>
        <p:xfrm>
          <a:off x="646110" y="1448972"/>
          <a:ext cx="10973803" cy="4747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38474F1-D485-40AF-8F49-AA948C69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BDF1DFC-8CDE-4F41-B1C2-02F24AD0F7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467" y="879940"/>
            <a:ext cx="10905066" cy="5098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AAFDB75-ACA8-4A30-85FA-6AA54E01F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53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xmlns="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xmlns="" id="{D27CF008-4B18-436D-B2D5-C1346C1243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CE22DAD8-5F67-4B73-ADA9-06EF381F7A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xmlns="" id="{E4F17063-EDA4-417B-946F-BA357F3B39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xmlns="" id="{5B1E958B-B152-43E7-AD38-B68A7003CE6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-5"/>
            <a:ext cx="12191694" cy="4579632"/>
          </a:xfrm>
          <a:prstGeom prst="rect">
            <a:avLst/>
          </a:prstGeom>
          <a:effectLst/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D36F3EEA-55D4-4677-80E7-92D00B8F34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DC5C8C-F6F8-4497-A82B-2B26BA3D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SCORED LABELS – TRIP_TOTAL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99BC9ED-C47C-4342-BD97-1F2965FB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973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DDCA251B-4F28-43A9-A5FD-47101E24C8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27B3E067-68A1-4E6F-8B2A-DF0DC2803F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148F0EEF-7B63-4EC4-96D4-6AFBF46B1A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FB5E673-6D85-4457-A048-FD09048DCE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178F64-38E0-496D-B162-8C08A891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033" y="1266958"/>
            <a:ext cx="624862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700" b="0" i="0" kern="12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75% USED FOR TRAINING AND 25% USED FOR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B1B042-1585-40E7-91A0-C6D46C583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1266958"/>
            <a:ext cx="2569028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b="0" i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SPLIT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93E937B-780B-43E1-931B-DC03DC30C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EB3616BB-75AC-46A4-AC6B-DEF2EA356481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52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65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xmlns="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4948D2-5797-4A47-A244-06B85CA3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1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0F3E9C9-8801-418B-885A-E86274AC0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098" y="1876883"/>
            <a:ext cx="10333514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b="1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From the analysis we have carried out on the existing data and predictive analysis helped us understand that </a:t>
            </a:r>
            <a:r>
              <a:rPr lang="en-US" sz="4400" b="1" i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Chicago is a better city to start a business.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A531D72-FF8C-4277-9D7C-239C00C0D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EB3616BB-75AC-46A4-AC6B-DEF2EA356481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53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95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4948D2-5797-4A47-A244-06B85CA3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82" y="295729"/>
            <a:ext cx="8825659" cy="896967"/>
          </a:xfrm>
        </p:spPr>
        <p:txBody>
          <a:bodyPr/>
          <a:lstStyle/>
          <a:p>
            <a:r>
              <a:rPr lang="en-US" sz="4400" b="1" dirty="0"/>
              <a:t>REFERENCES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B62C432-3D09-44DD-8298-A528C0437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982" y="1192696"/>
            <a:ext cx="11933778" cy="482202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/>
              <a:t> </a:t>
            </a:r>
            <a:r>
              <a:rPr lang="en-IN" sz="2800" u="sng" dirty="0">
                <a:hlinkClick r:id="rId2"/>
              </a:rPr>
              <a:t>https://docs.microsoft.com/en-us/azure/machine-learning/studio/create-experiment</a:t>
            </a:r>
            <a:endParaRPr lang="en-IN" sz="2800" u="sng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hlinkClick r:id="rId3"/>
              </a:rPr>
              <a:t>https://www.qubole.com/resources/pig-function-cheat-sheet/</a:t>
            </a:r>
            <a:endParaRPr lang="en-IN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hlinkClick r:id="rId4"/>
              </a:rPr>
              <a:t>https://</a:t>
            </a:r>
            <a:r>
              <a:rPr lang="en-IN" sz="2800" dirty="0" smtClean="0">
                <a:hlinkClick r:id="rId4"/>
              </a:rPr>
              <a:t>www.cloudera.com/documentation/enterprise/5-8-x/PDF/cloudera-hive.pdf</a:t>
            </a:r>
            <a:endParaRPr lang="en-IN" sz="2800" dirty="0" smtClean="0"/>
          </a:p>
          <a:p>
            <a:endParaRPr lang="en-IN" sz="2800" dirty="0"/>
          </a:p>
          <a:p>
            <a:r>
              <a:rPr lang="en-IN" sz="4000" b="1" dirty="0"/>
              <a:t>GitHub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hlinkClick r:id="rId5"/>
              </a:rPr>
              <a:t>https://github.com/srihithasreddy/cis5200-project</a:t>
            </a:r>
            <a:endParaRPr lang="en-IN" sz="2800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7346CD6-3324-4FB8-8742-73EFF7A49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xmlns="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DDCA251B-4F28-43A9-A5FD-47101E24C8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7B3E067-68A1-4E6F-8B2A-DF0DC2803F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148F0EEF-7B63-4EC4-96D4-6AFBF46B1A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4FB5E673-6D85-4457-A048-FD09048DCE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6DD50040-D97C-4312-8600-3E46A343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033" y="1266958"/>
            <a:ext cx="624862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F5584B-A11D-47E4-A8E1-CDE85236B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61" y="1266958"/>
            <a:ext cx="3656653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b="0" i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06D27E-E804-4914-B54B-21BA51C5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EB3616BB-75AC-46A4-AC6B-DEF2EA356481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55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63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4AAD3FD-83A5-4B89-9F8F-01B8870865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126C04EF-6428-472D-B316-74A19385B0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xmlns="" id="{61752F1D-FC0F-4103-9584-630E643CCD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xmlns="" id="{AE50896D-AACB-4C0A-855D-ECEFB4A0DA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A4D592-90A8-4B61-AEF1-965638212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055" y="647698"/>
            <a:ext cx="4199763" cy="5562601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92A1116-1C84-41DF-B803-1F7B0883EC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4948D2-5797-4A47-A244-06B85CA3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sz="3900" b="1" dirty="0">
                <a:solidFill>
                  <a:srgbClr val="EBEBEB"/>
                </a:solidFill>
              </a:rPr>
              <a:t>SPECIFICATIONS OF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00B6D9-392F-4F18-809D-39FF6E41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31" y="2336800"/>
            <a:ext cx="4771068" cy="3873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EBEBEB"/>
                </a:solidFill>
              </a:rPr>
              <a:t>Data Set 1:</a:t>
            </a:r>
            <a:endParaRPr lang="en-US" sz="2800" dirty="0">
              <a:solidFill>
                <a:srgbClr val="EBEBEB"/>
              </a:solidFill>
            </a:endParaRPr>
          </a:p>
          <a:p>
            <a:pPr marL="0" indent="0">
              <a:buNone/>
            </a:pPr>
            <a:r>
              <a:rPr lang="en-US" sz="2800" u="sng" dirty="0">
                <a:solidFill>
                  <a:srgbClr val="EBEBEB"/>
                </a:solidFill>
                <a:hlinkClick r:id="rId3"/>
              </a:rPr>
              <a:t>https://www.kaggle.com/chicago/chicago-taxi-rides-2016</a:t>
            </a:r>
            <a:endParaRPr lang="en-US" sz="2800" dirty="0">
              <a:solidFill>
                <a:srgbClr val="EBEBEB"/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EBEBEB"/>
                </a:solidFill>
              </a:rPr>
              <a:t>Data set size</a:t>
            </a:r>
            <a:r>
              <a:rPr lang="en-US" sz="2800" dirty="0">
                <a:solidFill>
                  <a:srgbClr val="EBEBEB"/>
                </a:solidFill>
              </a:rPr>
              <a:t>: </a:t>
            </a:r>
            <a:r>
              <a:rPr lang="en-US" sz="2800" dirty="0" smtClean="0">
                <a:solidFill>
                  <a:srgbClr val="EBEBEB"/>
                </a:solidFill>
              </a:rPr>
              <a:t>2.02 </a:t>
            </a:r>
            <a:r>
              <a:rPr lang="en-US" sz="2800" dirty="0">
                <a:solidFill>
                  <a:srgbClr val="EBEBEB"/>
                </a:solidFill>
              </a:rPr>
              <a:t>GB</a:t>
            </a:r>
          </a:p>
          <a:p>
            <a:pPr marL="0" indent="0">
              <a:buNone/>
            </a:pPr>
            <a:endParaRPr lang="en-US" sz="2800" dirty="0">
              <a:solidFill>
                <a:srgbClr val="EBEBEB"/>
              </a:solidFill>
            </a:endParaRPr>
          </a:p>
          <a:p>
            <a:pPr marL="0" indent="0">
              <a:buNone/>
            </a:pPr>
            <a:endParaRPr lang="en-US" sz="2800" b="1" dirty="0">
              <a:solidFill>
                <a:srgbClr val="EBEBEB"/>
              </a:solidFill>
            </a:endParaRPr>
          </a:p>
          <a:p>
            <a:pPr marL="0" indent="0">
              <a:buNone/>
            </a:pPr>
            <a:endParaRPr lang="en-US" sz="2800" b="1" dirty="0">
              <a:solidFill>
                <a:srgbClr val="EBEBEB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4209B04-BDB8-48A2-B996-CC04CDA7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070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4AAD3FD-83A5-4B89-9F8F-01B8870865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126C04EF-6428-472D-B316-74A19385B0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xmlns="" id="{61752F1D-FC0F-4103-9584-630E643CCD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xmlns="" id="{AE50896D-AACB-4C0A-855D-ECEFB4A0DA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607C996-221F-44CC-B7EF-0BC03AC20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055" y="647698"/>
            <a:ext cx="4199763" cy="5562601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92A1116-1C84-41DF-B803-1F7B0883EC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EE6517-1835-412A-8BD6-0FF5171E7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sz="3900" b="1" dirty="0">
                <a:solidFill>
                  <a:srgbClr val="EBEBEB"/>
                </a:solidFill>
              </a:rPr>
              <a:t>SPECIFICATIONS OF DATA SET</a:t>
            </a:r>
            <a:endParaRPr lang="en-US" sz="3900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565D3B-F88D-47A8-BC1A-C2DF7A134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12" y="2424881"/>
            <a:ext cx="4577288" cy="3620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EBEBEB"/>
                </a:solidFill>
              </a:rPr>
              <a:t>Data Set2:</a:t>
            </a:r>
            <a:endParaRPr lang="en-US" sz="2800" dirty="0">
              <a:solidFill>
                <a:srgbClr val="EBEBEB"/>
              </a:solidFill>
            </a:endParaRPr>
          </a:p>
          <a:p>
            <a:pPr marL="0" indent="0">
              <a:buNone/>
            </a:pPr>
            <a:r>
              <a:rPr lang="en-US" sz="2800" u="sng" dirty="0">
                <a:solidFill>
                  <a:srgbClr val="EBEBEB"/>
                </a:solidFill>
                <a:hlinkClick r:id="rId3"/>
              </a:rPr>
              <a:t>https://www.kaggle.com/kentonnlp/2014-new-york-city-taxi-trips</a:t>
            </a:r>
            <a:endParaRPr lang="en-US" sz="2800" dirty="0">
              <a:solidFill>
                <a:srgbClr val="EBEBEB"/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EBEBEB"/>
                </a:solidFill>
              </a:rPr>
              <a:t>Data set size:</a:t>
            </a:r>
            <a:r>
              <a:rPr lang="en-US" sz="2800" dirty="0">
                <a:solidFill>
                  <a:srgbClr val="EBEBEB"/>
                </a:solidFill>
              </a:rPr>
              <a:t> 489 MB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B084B5-7B4A-4825-B275-F80773ED7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854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">
            <a:extLst>
              <a:ext uri="{FF2B5EF4-FFF2-40B4-BE49-F238E27FC236}">
                <a16:creationId xmlns:a16="http://schemas.microsoft.com/office/drawing/2014/main" xmlns="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xmlns="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xmlns="" id="{20F6071B-48FA-4685-A9C9-A7B21E1C14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C56044C-1580-4C45-8AA3-F2A07478B45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" y="1554548"/>
            <a:ext cx="9159517" cy="2150439"/>
          </a:xfrm>
          <a:prstGeom prst="rect">
            <a:avLst/>
          </a:prstGeom>
          <a:solidFill>
            <a:schemeClr val="accent1"/>
          </a:solidFill>
          <a:effectLst/>
        </p:spPr>
      </p:pic>
      <p:sp>
        <p:nvSpPr>
          <p:cNvPr id="26" name="Freeform 16">
            <a:extLst>
              <a:ext uri="{FF2B5EF4-FFF2-40B4-BE49-F238E27FC236}">
                <a16:creationId xmlns:a16="http://schemas.microsoft.com/office/drawing/2014/main" xmlns="" id="{7DE548AA-7E1A-497C-8B79-C74F42ACFB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51A8E3CE-561F-42BE-B6A2-FBE96F9A82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916" y="4371849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TOOLS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EB3616BB-75AC-46A4-AC6B-DEF2EA3564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26" name="Picture 2" descr="Image result for excel tool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203" y="1554548"/>
            <a:ext cx="1588436" cy="214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M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033" y="1634132"/>
            <a:ext cx="1318760" cy="195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20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D03986-0F05-4473-9FE9-5321805B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616BB-75AC-46A4-AC6B-DEF2EA356481}" type="slidenum">
              <a:rPr lang="en-US" smtClean="0"/>
              <a:t>9</a:t>
            </a:fld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="" xmlns:a16="http://schemas.microsoft.com/office/drawing/2014/main" id="{224948D2-5797-4A47-A244-06B85CA3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 algn="ctr"/>
            <a:r>
              <a:rPr lang="en-US" b="1" dirty="0"/>
              <a:t>FLOWCHART OF DATA ANALYSIS</a:t>
            </a:r>
          </a:p>
        </p:txBody>
      </p:sp>
      <p:sp>
        <p:nvSpPr>
          <p:cNvPr id="43" name="Slide Number Placeholder 4">
            <a:extLst>
              <a:ext uri="{FF2B5EF4-FFF2-40B4-BE49-F238E27FC236}">
                <a16:creationId xmlns="" xmlns:a16="http://schemas.microsoft.com/office/drawing/2014/main" id="{86D03986-0F05-4473-9FE9-5321805BD162}"/>
              </a:ext>
            </a:extLst>
          </p:cNvPr>
          <p:cNvSpPr txBox="1">
            <a:spLocks/>
          </p:cNvSpPr>
          <p:nvPr/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3616BB-75AC-46A4-AC6B-DEF2EA35648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4" name="Flowchart: Alternate Process 43">
            <a:extLst>
              <a:ext uri="{FF2B5EF4-FFF2-40B4-BE49-F238E27FC236}">
                <a16:creationId xmlns="" xmlns:a16="http://schemas.microsoft.com/office/drawing/2014/main" id="{D6697F1C-2187-4278-A55F-93011899361D}"/>
              </a:ext>
            </a:extLst>
          </p:cNvPr>
          <p:cNvSpPr/>
          <p:nvPr/>
        </p:nvSpPr>
        <p:spPr>
          <a:xfrm>
            <a:off x="695329" y="1415358"/>
            <a:ext cx="3352339" cy="1704784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Download 2 data Sets from Kaggle.com</a:t>
            </a:r>
          </a:p>
        </p:txBody>
      </p:sp>
      <p:sp>
        <p:nvSpPr>
          <p:cNvPr id="45" name="Flowchart: Alternate Process 44">
            <a:extLst>
              <a:ext uri="{FF2B5EF4-FFF2-40B4-BE49-F238E27FC236}">
                <a16:creationId xmlns="" xmlns:a16="http://schemas.microsoft.com/office/drawing/2014/main" id="{F8DB2A1E-0D8E-4A7A-8D7D-6E5EAABC7E2D}"/>
              </a:ext>
            </a:extLst>
          </p:cNvPr>
          <p:cNvSpPr/>
          <p:nvPr/>
        </p:nvSpPr>
        <p:spPr>
          <a:xfrm>
            <a:off x="1073888" y="3446266"/>
            <a:ext cx="2595222" cy="1371600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Upload datasets into HDFS</a:t>
            </a:r>
          </a:p>
        </p:txBody>
      </p:sp>
      <p:sp>
        <p:nvSpPr>
          <p:cNvPr id="46" name="Flowchart: Alternate Process 45">
            <a:extLst>
              <a:ext uri="{FF2B5EF4-FFF2-40B4-BE49-F238E27FC236}">
                <a16:creationId xmlns="" xmlns:a16="http://schemas.microsoft.com/office/drawing/2014/main" id="{0E1C6881-DACA-49E2-B4FB-7FA5E10BBED9}"/>
              </a:ext>
            </a:extLst>
          </p:cNvPr>
          <p:cNvSpPr/>
          <p:nvPr/>
        </p:nvSpPr>
        <p:spPr>
          <a:xfrm>
            <a:off x="5181600" y="5143989"/>
            <a:ext cx="2626701" cy="1354413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Queried </a:t>
            </a:r>
            <a:r>
              <a:rPr lang="en-US" sz="2800" dirty="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sz="28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in Hive and Pig</a:t>
            </a:r>
          </a:p>
        </p:txBody>
      </p:sp>
      <p:sp>
        <p:nvSpPr>
          <p:cNvPr id="47" name="Flowchart: Alternate Process 46">
            <a:extLst>
              <a:ext uri="{FF2B5EF4-FFF2-40B4-BE49-F238E27FC236}">
                <a16:creationId xmlns="" xmlns:a16="http://schemas.microsoft.com/office/drawing/2014/main" id="{8A072D62-6D5A-4BFA-8642-2BBA261F5082}"/>
              </a:ext>
            </a:extLst>
          </p:cNvPr>
          <p:cNvSpPr/>
          <p:nvPr/>
        </p:nvSpPr>
        <p:spPr>
          <a:xfrm>
            <a:off x="1073887" y="5143990"/>
            <a:ext cx="2588226" cy="1371600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Create External tables in Hive</a:t>
            </a:r>
          </a:p>
        </p:txBody>
      </p:sp>
      <p:sp>
        <p:nvSpPr>
          <p:cNvPr id="48" name="Flowchart: Alternate Process 47">
            <a:extLst>
              <a:ext uri="{FF2B5EF4-FFF2-40B4-BE49-F238E27FC236}">
                <a16:creationId xmlns="" xmlns:a16="http://schemas.microsoft.com/office/drawing/2014/main" id="{4E05A224-74BB-474E-AAB6-8448141F8387}"/>
              </a:ext>
            </a:extLst>
          </p:cNvPr>
          <p:cNvSpPr/>
          <p:nvPr/>
        </p:nvSpPr>
        <p:spPr>
          <a:xfrm>
            <a:off x="4903064" y="2530454"/>
            <a:ext cx="3183771" cy="1704785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Create Visuals using Tableau and Excel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96E136A2-61FE-4E37-A4E5-053ECF475E27}"/>
              </a:ext>
            </a:extLst>
          </p:cNvPr>
          <p:cNvCxnSpPr>
            <a:cxnSpLocks/>
            <a:stCxn id="47" idx="3"/>
            <a:endCxn id="46" idx="1"/>
          </p:cNvCxnSpPr>
          <p:nvPr/>
        </p:nvCxnSpPr>
        <p:spPr>
          <a:xfrm flipV="1">
            <a:off x="3662113" y="5821196"/>
            <a:ext cx="1519487" cy="8594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220FA274-2BAB-4F27-8542-C57041E52AC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2368000" y="4817866"/>
            <a:ext cx="3500" cy="326124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0DE32F84-0537-4A9E-B7C8-E9C6FC2E8D27}"/>
              </a:ext>
            </a:extLst>
          </p:cNvPr>
          <p:cNvCxnSpPr>
            <a:cxnSpLocks/>
            <a:stCxn id="46" idx="0"/>
            <a:endCxn id="48" idx="2"/>
          </p:cNvCxnSpPr>
          <p:nvPr/>
        </p:nvCxnSpPr>
        <p:spPr>
          <a:xfrm flipH="1" flipV="1">
            <a:off x="6494950" y="4235239"/>
            <a:ext cx="1" cy="90875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49AACC73-0758-482F-9CF4-4E1DCBE86C1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>
            <a:off x="2371499" y="3120142"/>
            <a:ext cx="0" cy="326124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lowchart: Alternate Process 14">
            <a:extLst>
              <a:ext uri="{FF2B5EF4-FFF2-40B4-BE49-F238E27FC236}">
                <a16:creationId xmlns="" xmlns:a16="http://schemas.microsoft.com/office/drawing/2014/main" id="{4E05A224-74BB-474E-AAB6-8448141F8387}"/>
              </a:ext>
            </a:extLst>
          </p:cNvPr>
          <p:cNvSpPr/>
          <p:nvPr/>
        </p:nvSpPr>
        <p:spPr>
          <a:xfrm>
            <a:off x="8760654" y="2530454"/>
            <a:ext cx="3183771" cy="1704785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Predictive Analysis </a:t>
            </a:r>
          </a:p>
          <a:p>
            <a:pPr algn="ctr"/>
            <a:r>
              <a:rPr lang="en-US" sz="2800" dirty="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Using </a:t>
            </a:r>
          </a:p>
          <a:p>
            <a:pPr algn="ctr"/>
            <a:r>
              <a:rPr lang="en-US" sz="2800" dirty="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Azure ML</a:t>
            </a:r>
            <a:endParaRPr lang="en-US" sz="28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0DE32F84-0537-4A9E-B7C8-E9C6FC2E8D27}"/>
              </a:ext>
            </a:extLst>
          </p:cNvPr>
          <p:cNvCxnSpPr>
            <a:cxnSpLocks/>
            <a:stCxn id="48" idx="3"/>
            <a:endCxn id="15" idx="1"/>
          </p:cNvCxnSpPr>
          <p:nvPr/>
        </p:nvCxnSpPr>
        <p:spPr>
          <a:xfrm>
            <a:off x="8086835" y="3382847"/>
            <a:ext cx="67381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73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705</TotalTime>
  <Words>641</Words>
  <Application>Microsoft Office PowerPoint</Application>
  <PresentationFormat>Widescreen</PresentationFormat>
  <Paragraphs>158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TAXI SERVICES CIS 5200</vt:lpstr>
      <vt:lpstr>BACKGROUND</vt:lpstr>
      <vt:lpstr>GOAL</vt:lpstr>
      <vt:lpstr>PowerPoint Presentation</vt:lpstr>
      <vt:lpstr>H/W EXPERIMENTAL SPECIFICATIONS</vt:lpstr>
      <vt:lpstr>SPECIFICATIONS OF DATA SET</vt:lpstr>
      <vt:lpstr>SPECIFICATIONS OF DATA SET</vt:lpstr>
      <vt:lpstr>TOOLS USED</vt:lpstr>
      <vt:lpstr>FLOWCHART OF DATA ANALYSIS</vt:lpstr>
      <vt:lpstr>INSIGHTS</vt:lpstr>
      <vt:lpstr>INSIGHTS</vt:lpstr>
      <vt:lpstr>Which companies have the highest earnings in Chicago in 2016?  </vt:lpstr>
      <vt:lpstr>Which taxi-ids generate the highest fare with the respective number of rides?</vt:lpstr>
      <vt:lpstr>PowerPoint Presentation</vt:lpstr>
      <vt:lpstr>PowerPoint Presentation</vt:lpstr>
      <vt:lpstr>PowerPoint Presentation</vt:lpstr>
      <vt:lpstr>Which communities in Chicago have the highest demand for pick-ups and Drop-offs?  </vt:lpstr>
      <vt:lpstr>Which hour of the day and which day of the month has most pickups in New York? </vt:lpstr>
      <vt:lpstr>PowerPoint Presentation</vt:lpstr>
      <vt:lpstr>Which are the regions with highest demand and longest distance travelled in New York? </vt:lpstr>
      <vt:lpstr>Which is the highest earning vendor in New York? </vt:lpstr>
      <vt:lpstr>PREDICTIVE ANALYSIS</vt:lpstr>
      <vt:lpstr>LINEAR REGRESSION MODEL FOR  NEW YORK DATA SET</vt:lpstr>
      <vt:lpstr>VISUALIZING NEW YORK DATA IN AZURE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SCORED LABLE – PREDICTED TOTAL_AMOUNT</vt:lpstr>
      <vt:lpstr>PowerPoint Presentation</vt:lpstr>
      <vt:lpstr>PowerPoint Presentation</vt:lpstr>
      <vt:lpstr>LINEAR REGREGRESSION MODEL FOR CHICAGO DATASET</vt:lpstr>
      <vt:lpstr>VISUALIZING NEW YORK DATASET IN AZURE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SCORED LABELS – TRIP_TOTAL</vt:lpstr>
      <vt:lpstr>75% USED FOR TRAINING AND 25% USED FOR TESTING</vt:lpstr>
      <vt:lpstr>Conclusion</vt:lpstr>
      <vt:lpstr>REFERENCES 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Taxi Services</dc:title>
  <dc:creator>Katia Kermoyan</dc:creator>
  <cp:lastModifiedBy>Himani Batra</cp:lastModifiedBy>
  <cp:revision>88</cp:revision>
  <cp:lastPrinted>2017-11-24T19:20:04Z</cp:lastPrinted>
  <dcterms:created xsi:type="dcterms:W3CDTF">2017-11-24T18:12:03Z</dcterms:created>
  <dcterms:modified xsi:type="dcterms:W3CDTF">2017-11-28T21:54:52Z</dcterms:modified>
</cp:coreProperties>
</file>